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286" r:id="rId3"/>
    <p:sldId id="277" r:id="rId4"/>
    <p:sldId id="278" r:id="rId5"/>
    <p:sldId id="281" r:id="rId6"/>
    <p:sldId id="262" r:id="rId7"/>
    <p:sldId id="279" r:id="rId8"/>
    <p:sldId id="284" r:id="rId9"/>
    <p:sldId id="265" r:id="rId10"/>
    <p:sldId id="266" r:id="rId11"/>
    <p:sldId id="267" r:id="rId12"/>
    <p:sldId id="263" r:id="rId13"/>
    <p:sldId id="287" r:id="rId14"/>
    <p:sldId id="269" r:id="rId15"/>
    <p:sldId id="282" r:id="rId16"/>
    <p:sldId id="270" r:id="rId17"/>
    <p:sldId id="271" r:id="rId18"/>
    <p:sldId id="273" r:id="rId19"/>
    <p:sldId id="274" r:id="rId20"/>
    <p:sldId id="275" r:id="rId21"/>
    <p:sldId id="280" r:id="rId22"/>
    <p:sldId id="28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79862" autoAdjust="0"/>
  </p:normalViewPr>
  <p:slideViewPr>
    <p:cSldViewPr snapToGrid="0">
      <p:cViewPr varScale="1">
        <p:scale>
          <a:sx n="91" d="100"/>
          <a:sy n="91" d="100"/>
        </p:scale>
        <p:origin x="12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290B2D-F931-4EEF-A64D-C4FA9ADE16C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DD12DE-3529-40CE-B13E-61B9D2271E60}">
      <dgm:prSet phldrT="[Text]" custT="1"/>
      <dgm:spPr/>
      <dgm:t>
        <a:bodyPr/>
        <a:lstStyle/>
        <a:p>
          <a:r>
            <a:rPr lang="bg-BG" sz="2000" dirty="0"/>
            <a:t>Подаване на заявление</a:t>
          </a:r>
          <a:endParaRPr lang="en-US" sz="2000" dirty="0"/>
        </a:p>
      </dgm:t>
    </dgm:pt>
    <dgm:pt modelId="{2E87424C-63D1-4D4D-A33F-6E613DBB1181}" type="parTrans" cxnId="{BC38BD8E-B516-43D6-88B4-E12B0D02DB05}">
      <dgm:prSet/>
      <dgm:spPr/>
      <dgm:t>
        <a:bodyPr/>
        <a:lstStyle/>
        <a:p>
          <a:endParaRPr lang="en-US"/>
        </a:p>
      </dgm:t>
    </dgm:pt>
    <dgm:pt modelId="{BBD2995C-CAEB-4C9B-8AD6-483A686DEB8B}" type="sibTrans" cxnId="{BC38BD8E-B516-43D6-88B4-E12B0D02DB05}">
      <dgm:prSet/>
      <dgm:spPr/>
      <dgm:t>
        <a:bodyPr/>
        <a:lstStyle/>
        <a:p>
          <a:endParaRPr lang="en-US"/>
        </a:p>
      </dgm:t>
    </dgm:pt>
    <dgm:pt modelId="{123A4D7B-2E1D-4B48-A799-E3082F440ED0}">
      <dgm:prSet phldrT="[Text]" custT="1"/>
      <dgm:spPr/>
      <dgm:t>
        <a:bodyPr/>
        <a:lstStyle/>
        <a:p>
          <a:r>
            <a:rPr lang="bg-BG" sz="2000" dirty="0">
              <a:solidFill>
                <a:srgbClr val="00B0F0"/>
              </a:solidFill>
            </a:rPr>
            <a:t>Уведомяване на МОН</a:t>
          </a:r>
          <a:endParaRPr lang="en-US" sz="2000" dirty="0">
            <a:solidFill>
              <a:srgbClr val="00B0F0"/>
            </a:solidFill>
          </a:endParaRPr>
        </a:p>
      </dgm:t>
    </dgm:pt>
    <dgm:pt modelId="{B396ACE2-7C44-44D2-ABB5-B26EDA48EEC1}" type="parTrans" cxnId="{CA8CD6FD-330B-4DB9-A9FC-3F17E6960D2B}">
      <dgm:prSet/>
      <dgm:spPr/>
      <dgm:t>
        <a:bodyPr/>
        <a:lstStyle/>
        <a:p>
          <a:endParaRPr lang="en-US"/>
        </a:p>
      </dgm:t>
    </dgm:pt>
    <dgm:pt modelId="{CC7E2B17-3549-42FD-8263-0DFD6853916E}" type="sibTrans" cxnId="{CA8CD6FD-330B-4DB9-A9FC-3F17E6960D2B}">
      <dgm:prSet/>
      <dgm:spPr/>
      <dgm:t>
        <a:bodyPr/>
        <a:lstStyle/>
        <a:p>
          <a:endParaRPr lang="en-US"/>
        </a:p>
      </dgm:t>
    </dgm:pt>
    <dgm:pt modelId="{68AEC580-6CAF-47CD-917B-60C9DB268FAF}">
      <dgm:prSet phldrT="[Text]" custT="1"/>
      <dgm:spPr/>
      <dgm:t>
        <a:bodyPr/>
        <a:lstStyle/>
        <a:p>
          <a:r>
            <a:rPr lang="bg-BG" sz="2000" dirty="0"/>
            <a:t>МОН определя дата</a:t>
          </a:r>
          <a:endParaRPr lang="en-US" sz="2000" dirty="0"/>
        </a:p>
      </dgm:t>
    </dgm:pt>
    <dgm:pt modelId="{18713C69-9F52-4427-BEB4-B3688E6C5D70}" type="parTrans" cxnId="{68C52EEB-B216-4E04-8B02-ECC1D90C04D3}">
      <dgm:prSet/>
      <dgm:spPr/>
      <dgm:t>
        <a:bodyPr/>
        <a:lstStyle/>
        <a:p>
          <a:endParaRPr lang="en-US"/>
        </a:p>
      </dgm:t>
    </dgm:pt>
    <dgm:pt modelId="{4CBAFECA-B27F-4F85-94AE-6ED626E0F89F}" type="sibTrans" cxnId="{68C52EEB-B216-4E04-8B02-ECC1D90C04D3}">
      <dgm:prSet/>
      <dgm:spPr/>
      <dgm:t>
        <a:bodyPr/>
        <a:lstStyle/>
        <a:p>
          <a:endParaRPr lang="en-US"/>
        </a:p>
      </dgm:t>
    </dgm:pt>
    <dgm:pt modelId="{89B4A714-9097-4ABE-BDE7-663CC7D1087C}">
      <dgm:prSet/>
      <dgm:spPr/>
      <dgm:t>
        <a:bodyPr/>
        <a:lstStyle/>
        <a:p>
          <a:endParaRPr lang="en-US"/>
        </a:p>
      </dgm:t>
    </dgm:pt>
    <dgm:pt modelId="{91318117-259D-426C-8173-6E51C959B762}" type="parTrans" cxnId="{BB3AC67C-45F8-4113-8348-D3916C111552}">
      <dgm:prSet/>
      <dgm:spPr/>
      <dgm:t>
        <a:bodyPr/>
        <a:lstStyle/>
        <a:p>
          <a:endParaRPr lang="en-US"/>
        </a:p>
      </dgm:t>
    </dgm:pt>
    <dgm:pt modelId="{221EA326-B4F5-4767-8DC9-5EA327DD50B9}" type="sibTrans" cxnId="{BB3AC67C-45F8-4113-8348-D3916C111552}">
      <dgm:prSet/>
      <dgm:spPr/>
      <dgm:t>
        <a:bodyPr/>
        <a:lstStyle/>
        <a:p>
          <a:endParaRPr lang="en-US"/>
        </a:p>
      </dgm:t>
    </dgm:pt>
    <dgm:pt modelId="{228540FA-BC71-47CC-A279-BDAE254DF9F0}">
      <dgm:prSet/>
      <dgm:spPr/>
      <dgm:t>
        <a:bodyPr/>
        <a:lstStyle/>
        <a:p>
          <a:endParaRPr lang="en-US"/>
        </a:p>
      </dgm:t>
    </dgm:pt>
    <dgm:pt modelId="{E9C8046C-4B1B-4496-954A-058469BB5036}" type="parTrans" cxnId="{C8AB9987-4A8F-42C1-BA54-A08F5C1535B8}">
      <dgm:prSet/>
      <dgm:spPr/>
      <dgm:t>
        <a:bodyPr/>
        <a:lstStyle/>
        <a:p>
          <a:endParaRPr lang="en-US"/>
        </a:p>
      </dgm:t>
    </dgm:pt>
    <dgm:pt modelId="{E05EC37F-7208-4BFD-BA29-5A8E5168A498}" type="sibTrans" cxnId="{C8AB9987-4A8F-42C1-BA54-A08F5C1535B8}">
      <dgm:prSet/>
      <dgm:spPr/>
      <dgm:t>
        <a:bodyPr/>
        <a:lstStyle/>
        <a:p>
          <a:endParaRPr lang="en-US"/>
        </a:p>
      </dgm:t>
    </dgm:pt>
    <dgm:pt modelId="{8B1F1889-582D-47BF-B244-276650B1A9A4}">
      <dgm:prSet/>
      <dgm:spPr/>
      <dgm:t>
        <a:bodyPr/>
        <a:lstStyle/>
        <a:p>
          <a:endParaRPr lang="en-US"/>
        </a:p>
      </dgm:t>
    </dgm:pt>
    <dgm:pt modelId="{BF9D49BC-6CAA-48DF-B608-7B7F31CF6FA4}" type="parTrans" cxnId="{6BFE67BE-2434-4465-ABDA-F209BC7CF4E4}">
      <dgm:prSet/>
      <dgm:spPr/>
      <dgm:t>
        <a:bodyPr/>
        <a:lstStyle/>
        <a:p>
          <a:endParaRPr lang="en-US"/>
        </a:p>
      </dgm:t>
    </dgm:pt>
    <dgm:pt modelId="{A066FA5A-523B-4F0B-A979-F1018011E23B}" type="sibTrans" cxnId="{6BFE67BE-2434-4465-ABDA-F209BC7CF4E4}">
      <dgm:prSet/>
      <dgm:spPr/>
      <dgm:t>
        <a:bodyPr/>
        <a:lstStyle/>
        <a:p>
          <a:endParaRPr lang="en-US"/>
        </a:p>
      </dgm:t>
    </dgm:pt>
    <dgm:pt modelId="{42D10918-0142-49A6-A746-B210309E0B00}">
      <dgm:prSet/>
      <dgm:spPr/>
      <dgm:t>
        <a:bodyPr/>
        <a:lstStyle/>
        <a:p>
          <a:endParaRPr lang="en-US"/>
        </a:p>
      </dgm:t>
    </dgm:pt>
    <dgm:pt modelId="{822653E1-831A-4504-A69C-563FA58822B0}" type="parTrans" cxnId="{75C17DAB-4B68-43F4-AF35-88014E06E045}">
      <dgm:prSet/>
      <dgm:spPr/>
      <dgm:t>
        <a:bodyPr/>
        <a:lstStyle/>
        <a:p>
          <a:endParaRPr lang="en-US"/>
        </a:p>
      </dgm:t>
    </dgm:pt>
    <dgm:pt modelId="{7DC03C0B-B3F0-470F-8639-BF42545B5686}" type="sibTrans" cxnId="{75C17DAB-4B68-43F4-AF35-88014E06E045}">
      <dgm:prSet/>
      <dgm:spPr/>
      <dgm:t>
        <a:bodyPr/>
        <a:lstStyle/>
        <a:p>
          <a:endParaRPr lang="en-US"/>
        </a:p>
      </dgm:t>
    </dgm:pt>
    <dgm:pt modelId="{E3D7A2DF-13B5-4C71-B013-534A70D6EC6E}">
      <dgm:prSet/>
      <dgm:spPr/>
      <dgm:t>
        <a:bodyPr/>
        <a:lstStyle/>
        <a:p>
          <a:endParaRPr lang="en-US"/>
        </a:p>
      </dgm:t>
    </dgm:pt>
    <dgm:pt modelId="{1AFFD2FA-F497-48D7-96A4-2555EDAE45BA}" type="parTrans" cxnId="{3F335711-653C-46E8-AD93-535EB5AC6635}">
      <dgm:prSet/>
      <dgm:spPr/>
      <dgm:t>
        <a:bodyPr/>
        <a:lstStyle/>
        <a:p>
          <a:endParaRPr lang="en-US"/>
        </a:p>
      </dgm:t>
    </dgm:pt>
    <dgm:pt modelId="{1C9B4B63-247B-43BA-8F36-1673D20F4C7D}" type="sibTrans" cxnId="{3F335711-653C-46E8-AD93-535EB5AC6635}">
      <dgm:prSet/>
      <dgm:spPr/>
      <dgm:t>
        <a:bodyPr/>
        <a:lstStyle/>
        <a:p>
          <a:endParaRPr lang="en-US"/>
        </a:p>
      </dgm:t>
    </dgm:pt>
    <dgm:pt modelId="{D5736627-1CF3-4C75-8407-AC6A1D0864F3}">
      <dgm:prSet/>
      <dgm:spPr/>
      <dgm:t>
        <a:bodyPr/>
        <a:lstStyle/>
        <a:p>
          <a:endParaRPr lang="en-US"/>
        </a:p>
      </dgm:t>
    </dgm:pt>
    <dgm:pt modelId="{8E58916E-6906-482E-8C73-836EF0565D9D}" type="parTrans" cxnId="{78C310B9-E4EA-4F62-948D-3A150F3B93F3}">
      <dgm:prSet/>
      <dgm:spPr/>
      <dgm:t>
        <a:bodyPr/>
        <a:lstStyle/>
        <a:p>
          <a:endParaRPr lang="en-US"/>
        </a:p>
      </dgm:t>
    </dgm:pt>
    <dgm:pt modelId="{465871F9-BB26-4DA3-98A3-3EBBE57EFE41}" type="sibTrans" cxnId="{78C310B9-E4EA-4F62-948D-3A150F3B93F3}">
      <dgm:prSet/>
      <dgm:spPr/>
      <dgm:t>
        <a:bodyPr/>
        <a:lstStyle/>
        <a:p>
          <a:endParaRPr lang="en-US"/>
        </a:p>
      </dgm:t>
    </dgm:pt>
    <dgm:pt modelId="{163E25AC-600C-4652-BA3D-5F24CC7A9F0B}">
      <dgm:prSet/>
      <dgm:spPr/>
      <dgm:t>
        <a:bodyPr/>
        <a:lstStyle/>
        <a:p>
          <a:endParaRPr lang="en-US" dirty="0"/>
        </a:p>
      </dgm:t>
    </dgm:pt>
    <dgm:pt modelId="{CA525DDD-3EE3-400A-A534-E1776DF662E7}" type="parTrans" cxnId="{80D1F693-8C35-4AD1-A898-B900B00A6B6F}">
      <dgm:prSet/>
      <dgm:spPr/>
      <dgm:t>
        <a:bodyPr/>
        <a:lstStyle/>
        <a:p>
          <a:endParaRPr lang="en-US"/>
        </a:p>
      </dgm:t>
    </dgm:pt>
    <dgm:pt modelId="{53FEDB58-288E-4489-9A24-363E30F32461}" type="sibTrans" cxnId="{80D1F693-8C35-4AD1-A898-B900B00A6B6F}">
      <dgm:prSet/>
      <dgm:spPr/>
      <dgm:t>
        <a:bodyPr/>
        <a:lstStyle/>
        <a:p>
          <a:endParaRPr lang="en-US"/>
        </a:p>
      </dgm:t>
    </dgm:pt>
    <dgm:pt modelId="{9E9B5021-E1FE-4EC5-A646-7A01388B4D53}">
      <dgm:prSet/>
      <dgm:spPr/>
      <dgm:t>
        <a:bodyPr/>
        <a:lstStyle/>
        <a:p>
          <a:endParaRPr lang="en-US"/>
        </a:p>
      </dgm:t>
    </dgm:pt>
    <dgm:pt modelId="{56B45C09-4AD3-4505-82BC-966F18890588}" type="parTrans" cxnId="{BD41C807-0091-4C78-9428-652A583371AC}">
      <dgm:prSet/>
      <dgm:spPr/>
      <dgm:t>
        <a:bodyPr/>
        <a:lstStyle/>
        <a:p>
          <a:endParaRPr lang="en-US"/>
        </a:p>
      </dgm:t>
    </dgm:pt>
    <dgm:pt modelId="{1BFD5523-D591-41CD-A6F2-128527B7524F}" type="sibTrans" cxnId="{BD41C807-0091-4C78-9428-652A583371AC}">
      <dgm:prSet/>
      <dgm:spPr/>
      <dgm:t>
        <a:bodyPr/>
        <a:lstStyle/>
        <a:p>
          <a:endParaRPr lang="en-US"/>
        </a:p>
      </dgm:t>
    </dgm:pt>
    <dgm:pt modelId="{C69CF888-9DE7-486A-9473-BAD46124C6AA}" type="pres">
      <dgm:prSet presAssocID="{2A290B2D-F931-4EEF-A64D-C4FA9ADE16CD}" presName="rootnode" presStyleCnt="0">
        <dgm:presLayoutVars>
          <dgm:chMax/>
          <dgm:chPref/>
          <dgm:dir/>
          <dgm:animLvl val="lvl"/>
        </dgm:presLayoutVars>
      </dgm:prSet>
      <dgm:spPr/>
    </dgm:pt>
    <dgm:pt modelId="{AC906290-1686-458D-8A7F-823A696551D7}" type="pres">
      <dgm:prSet presAssocID="{32DD12DE-3529-40CE-B13E-61B9D2271E60}" presName="composite" presStyleCnt="0"/>
      <dgm:spPr/>
    </dgm:pt>
    <dgm:pt modelId="{42F3CA57-9CA4-4630-88F4-E1533E9AA7D3}" type="pres">
      <dgm:prSet presAssocID="{32DD12DE-3529-40CE-B13E-61B9D2271E60}" presName="LShape" presStyleLbl="alignNode1" presStyleIdx="0" presStyleCnt="21"/>
      <dgm:spPr/>
    </dgm:pt>
    <dgm:pt modelId="{4CF60678-6493-4D27-9A6E-DAEC552A4E98}" type="pres">
      <dgm:prSet presAssocID="{32DD12DE-3529-40CE-B13E-61B9D2271E60}" presName="ParentText" presStyleLbl="revTx" presStyleIdx="0" presStyleCnt="11" custAng="0">
        <dgm:presLayoutVars>
          <dgm:chMax val="0"/>
          <dgm:chPref val="0"/>
          <dgm:bulletEnabled val="1"/>
        </dgm:presLayoutVars>
      </dgm:prSet>
      <dgm:spPr/>
    </dgm:pt>
    <dgm:pt modelId="{62223882-5610-42B6-8ED5-2C10DDF866B3}" type="pres">
      <dgm:prSet presAssocID="{32DD12DE-3529-40CE-B13E-61B9D2271E60}" presName="Triangle" presStyleLbl="alignNode1" presStyleIdx="1" presStyleCnt="21"/>
      <dgm:spPr/>
    </dgm:pt>
    <dgm:pt modelId="{6BD71B81-DF94-442B-AD77-CD7C959D343B}" type="pres">
      <dgm:prSet presAssocID="{BBD2995C-CAEB-4C9B-8AD6-483A686DEB8B}" presName="sibTrans" presStyleCnt="0"/>
      <dgm:spPr/>
    </dgm:pt>
    <dgm:pt modelId="{DC1A0F44-4B52-4DCF-AE4D-4A162717BDEC}" type="pres">
      <dgm:prSet presAssocID="{BBD2995C-CAEB-4C9B-8AD6-483A686DEB8B}" presName="space" presStyleCnt="0"/>
      <dgm:spPr/>
    </dgm:pt>
    <dgm:pt modelId="{FAEB0BCC-CB4A-479F-817A-E16D20013EC1}" type="pres">
      <dgm:prSet presAssocID="{123A4D7B-2E1D-4B48-A799-E3082F440ED0}" presName="composite" presStyleCnt="0"/>
      <dgm:spPr/>
    </dgm:pt>
    <dgm:pt modelId="{24E99C14-E3AC-460D-BB92-B195BA6EE502}" type="pres">
      <dgm:prSet presAssocID="{123A4D7B-2E1D-4B48-A799-E3082F440ED0}" presName="LShape" presStyleLbl="alignNode1" presStyleIdx="2" presStyleCnt="21"/>
      <dgm:spPr/>
    </dgm:pt>
    <dgm:pt modelId="{B8329AF9-0C97-44BB-80B4-B6322144CD0E}" type="pres">
      <dgm:prSet presAssocID="{123A4D7B-2E1D-4B48-A799-E3082F440ED0}" presName="ParentText" presStyleLbl="revTx" presStyleIdx="1" presStyleCnt="11" custScaleX="119399" custLinFactNeighborX="4747" custLinFactNeighborY="-1354">
        <dgm:presLayoutVars>
          <dgm:chMax val="0"/>
          <dgm:chPref val="0"/>
          <dgm:bulletEnabled val="1"/>
        </dgm:presLayoutVars>
      </dgm:prSet>
      <dgm:spPr/>
    </dgm:pt>
    <dgm:pt modelId="{2A46DE28-F03D-401B-919C-02A0BD303BA7}" type="pres">
      <dgm:prSet presAssocID="{123A4D7B-2E1D-4B48-A799-E3082F440ED0}" presName="Triangle" presStyleLbl="alignNode1" presStyleIdx="3" presStyleCnt="21"/>
      <dgm:spPr/>
    </dgm:pt>
    <dgm:pt modelId="{D539C6C6-116F-4512-8F95-A5F290D9730B}" type="pres">
      <dgm:prSet presAssocID="{CC7E2B17-3549-42FD-8263-0DFD6853916E}" presName="sibTrans" presStyleCnt="0"/>
      <dgm:spPr/>
    </dgm:pt>
    <dgm:pt modelId="{59CD1614-4034-4EAD-BA5C-2C573670A206}" type="pres">
      <dgm:prSet presAssocID="{CC7E2B17-3549-42FD-8263-0DFD6853916E}" presName="space" presStyleCnt="0"/>
      <dgm:spPr/>
    </dgm:pt>
    <dgm:pt modelId="{8DA76FDA-41CE-4CD5-A07F-EB944CB3423A}" type="pres">
      <dgm:prSet presAssocID="{68AEC580-6CAF-47CD-917B-60C9DB268FAF}" presName="composite" presStyleCnt="0"/>
      <dgm:spPr/>
    </dgm:pt>
    <dgm:pt modelId="{E17B1737-51A1-46AD-A9D6-98BF7889B4AB}" type="pres">
      <dgm:prSet presAssocID="{68AEC580-6CAF-47CD-917B-60C9DB268FAF}" presName="LShape" presStyleLbl="alignNode1" presStyleIdx="4" presStyleCnt="21"/>
      <dgm:spPr/>
    </dgm:pt>
    <dgm:pt modelId="{18537172-E02D-487C-8A5F-68CAE7D9F1AC}" type="pres">
      <dgm:prSet presAssocID="{68AEC580-6CAF-47CD-917B-60C9DB268FAF}" presName="ParentText" presStyleLbl="revTx" presStyleIdx="2" presStyleCnt="11" custScaleX="114568" custScaleY="189828" custLinFactNeighborX="4612" custLinFactNeighborY="62282">
        <dgm:presLayoutVars>
          <dgm:chMax val="0"/>
          <dgm:chPref val="0"/>
          <dgm:bulletEnabled val="1"/>
        </dgm:presLayoutVars>
      </dgm:prSet>
      <dgm:spPr/>
    </dgm:pt>
    <dgm:pt modelId="{1B6B2F03-4DDB-4EF2-8F15-1ACED9FE8C6A}" type="pres">
      <dgm:prSet presAssocID="{68AEC580-6CAF-47CD-917B-60C9DB268FAF}" presName="Triangle" presStyleLbl="alignNode1" presStyleIdx="5" presStyleCnt="21"/>
      <dgm:spPr/>
    </dgm:pt>
    <dgm:pt modelId="{8516A6D8-BDC6-40C2-946E-6C5353EAE8C3}" type="pres">
      <dgm:prSet presAssocID="{4CBAFECA-B27F-4F85-94AE-6ED626E0F89F}" presName="sibTrans" presStyleCnt="0"/>
      <dgm:spPr/>
    </dgm:pt>
    <dgm:pt modelId="{262808D8-0591-483B-8FFB-835C5107DEF1}" type="pres">
      <dgm:prSet presAssocID="{4CBAFECA-B27F-4F85-94AE-6ED626E0F89F}" presName="space" presStyleCnt="0"/>
      <dgm:spPr/>
    </dgm:pt>
    <dgm:pt modelId="{AFB2D9BC-DF9E-438A-A5B0-85EB97F26A69}" type="pres">
      <dgm:prSet presAssocID="{89B4A714-9097-4ABE-BDE7-663CC7D1087C}" presName="composite" presStyleCnt="0"/>
      <dgm:spPr/>
    </dgm:pt>
    <dgm:pt modelId="{531DFCFA-E9D4-4F52-9D2F-E11174321F30}" type="pres">
      <dgm:prSet presAssocID="{89B4A714-9097-4ABE-BDE7-663CC7D1087C}" presName="LShape" presStyleLbl="alignNode1" presStyleIdx="6" presStyleCnt="21"/>
      <dgm:spPr/>
    </dgm:pt>
    <dgm:pt modelId="{C7C654C2-9151-49D5-852A-DCD2998CAF7C}" type="pres">
      <dgm:prSet presAssocID="{89B4A714-9097-4ABE-BDE7-663CC7D1087C}" presName="ParentText" presStyleLbl="revTx" presStyleIdx="3" presStyleCnt="11">
        <dgm:presLayoutVars>
          <dgm:chMax val="0"/>
          <dgm:chPref val="0"/>
          <dgm:bulletEnabled val="1"/>
        </dgm:presLayoutVars>
      </dgm:prSet>
      <dgm:spPr/>
    </dgm:pt>
    <dgm:pt modelId="{15650B79-FDFA-4AC8-A813-B4223AB88CC5}" type="pres">
      <dgm:prSet presAssocID="{89B4A714-9097-4ABE-BDE7-663CC7D1087C}" presName="Triangle" presStyleLbl="alignNode1" presStyleIdx="7" presStyleCnt="21"/>
      <dgm:spPr/>
    </dgm:pt>
    <dgm:pt modelId="{3A11CC13-AA4F-4F7D-9CD3-BF749CBC8678}" type="pres">
      <dgm:prSet presAssocID="{221EA326-B4F5-4767-8DC9-5EA327DD50B9}" presName="sibTrans" presStyleCnt="0"/>
      <dgm:spPr/>
    </dgm:pt>
    <dgm:pt modelId="{6D4F5615-DA2B-4760-8259-F3324C8729CF}" type="pres">
      <dgm:prSet presAssocID="{221EA326-B4F5-4767-8DC9-5EA327DD50B9}" presName="space" presStyleCnt="0"/>
      <dgm:spPr/>
    </dgm:pt>
    <dgm:pt modelId="{97BEA00E-072F-473F-827F-4A8685B7BE89}" type="pres">
      <dgm:prSet presAssocID="{228540FA-BC71-47CC-A279-BDAE254DF9F0}" presName="composite" presStyleCnt="0"/>
      <dgm:spPr/>
    </dgm:pt>
    <dgm:pt modelId="{432E0EF6-D829-4580-BF16-2214AEB1A083}" type="pres">
      <dgm:prSet presAssocID="{228540FA-BC71-47CC-A279-BDAE254DF9F0}" presName="LShape" presStyleLbl="alignNode1" presStyleIdx="8" presStyleCnt="21"/>
      <dgm:spPr/>
    </dgm:pt>
    <dgm:pt modelId="{CAA9F6CF-FAD0-4446-8DF5-D68D6A0C9831}" type="pres">
      <dgm:prSet presAssocID="{228540FA-BC71-47CC-A279-BDAE254DF9F0}" presName="ParentText" presStyleLbl="revTx" presStyleIdx="4" presStyleCnt="11">
        <dgm:presLayoutVars>
          <dgm:chMax val="0"/>
          <dgm:chPref val="0"/>
          <dgm:bulletEnabled val="1"/>
        </dgm:presLayoutVars>
      </dgm:prSet>
      <dgm:spPr/>
    </dgm:pt>
    <dgm:pt modelId="{F39A3045-C154-4E2C-88A6-A0650A47FBDC}" type="pres">
      <dgm:prSet presAssocID="{228540FA-BC71-47CC-A279-BDAE254DF9F0}" presName="Triangle" presStyleLbl="alignNode1" presStyleIdx="9" presStyleCnt="21"/>
      <dgm:spPr/>
    </dgm:pt>
    <dgm:pt modelId="{95663790-A910-421E-BAA7-D01F9894C250}" type="pres">
      <dgm:prSet presAssocID="{E05EC37F-7208-4BFD-BA29-5A8E5168A498}" presName="sibTrans" presStyleCnt="0"/>
      <dgm:spPr/>
    </dgm:pt>
    <dgm:pt modelId="{E9CB622F-2383-4CE3-B4B1-B52989E8EF80}" type="pres">
      <dgm:prSet presAssocID="{E05EC37F-7208-4BFD-BA29-5A8E5168A498}" presName="space" presStyleCnt="0"/>
      <dgm:spPr/>
    </dgm:pt>
    <dgm:pt modelId="{D9276906-F8E2-4239-B4F0-B8A5728F509E}" type="pres">
      <dgm:prSet presAssocID="{8B1F1889-582D-47BF-B244-276650B1A9A4}" presName="composite" presStyleCnt="0"/>
      <dgm:spPr/>
    </dgm:pt>
    <dgm:pt modelId="{70DBDF97-D9E8-4E57-BD98-69D2976AFF65}" type="pres">
      <dgm:prSet presAssocID="{8B1F1889-582D-47BF-B244-276650B1A9A4}" presName="LShape" presStyleLbl="alignNode1" presStyleIdx="10" presStyleCnt="21"/>
      <dgm:spPr/>
    </dgm:pt>
    <dgm:pt modelId="{76F00BC0-FAAD-4FA4-9ED8-54B1CC7C27DD}" type="pres">
      <dgm:prSet presAssocID="{8B1F1889-582D-47BF-B244-276650B1A9A4}" presName="ParentText" presStyleLbl="revTx" presStyleIdx="5" presStyleCnt="11">
        <dgm:presLayoutVars>
          <dgm:chMax val="0"/>
          <dgm:chPref val="0"/>
          <dgm:bulletEnabled val="1"/>
        </dgm:presLayoutVars>
      </dgm:prSet>
      <dgm:spPr/>
    </dgm:pt>
    <dgm:pt modelId="{E81CA259-FAF0-4C02-925F-3606672A05F8}" type="pres">
      <dgm:prSet presAssocID="{8B1F1889-582D-47BF-B244-276650B1A9A4}" presName="Triangle" presStyleLbl="alignNode1" presStyleIdx="11" presStyleCnt="21"/>
      <dgm:spPr/>
    </dgm:pt>
    <dgm:pt modelId="{5677C68C-358E-45BA-B484-7F44BDDD4240}" type="pres">
      <dgm:prSet presAssocID="{A066FA5A-523B-4F0B-A979-F1018011E23B}" presName="sibTrans" presStyleCnt="0"/>
      <dgm:spPr/>
    </dgm:pt>
    <dgm:pt modelId="{FF113B13-8875-4245-AE37-C1C0AC833AE3}" type="pres">
      <dgm:prSet presAssocID="{A066FA5A-523B-4F0B-A979-F1018011E23B}" presName="space" presStyleCnt="0"/>
      <dgm:spPr/>
    </dgm:pt>
    <dgm:pt modelId="{B54859C5-B1A6-49D5-91E9-D74858A1A44D}" type="pres">
      <dgm:prSet presAssocID="{42D10918-0142-49A6-A746-B210309E0B00}" presName="composite" presStyleCnt="0"/>
      <dgm:spPr/>
    </dgm:pt>
    <dgm:pt modelId="{CF59E5A1-EBCB-4F57-B2B3-090572644AF8}" type="pres">
      <dgm:prSet presAssocID="{42D10918-0142-49A6-A746-B210309E0B00}" presName="LShape" presStyleLbl="alignNode1" presStyleIdx="12" presStyleCnt="21"/>
      <dgm:spPr/>
    </dgm:pt>
    <dgm:pt modelId="{7D475F5C-30A8-4713-A84B-CCC993F3C4AF}" type="pres">
      <dgm:prSet presAssocID="{42D10918-0142-49A6-A746-B210309E0B00}" presName="ParentText" presStyleLbl="revTx" presStyleIdx="6" presStyleCnt="11">
        <dgm:presLayoutVars>
          <dgm:chMax val="0"/>
          <dgm:chPref val="0"/>
          <dgm:bulletEnabled val="1"/>
        </dgm:presLayoutVars>
      </dgm:prSet>
      <dgm:spPr/>
    </dgm:pt>
    <dgm:pt modelId="{E1C328FC-5BDE-45CC-9048-026EFD137C1A}" type="pres">
      <dgm:prSet presAssocID="{42D10918-0142-49A6-A746-B210309E0B00}" presName="Triangle" presStyleLbl="alignNode1" presStyleIdx="13" presStyleCnt="21"/>
      <dgm:spPr/>
    </dgm:pt>
    <dgm:pt modelId="{70F1D961-BEF0-4A5F-8D31-1DD3129DF6AE}" type="pres">
      <dgm:prSet presAssocID="{7DC03C0B-B3F0-470F-8639-BF42545B5686}" presName="sibTrans" presStyleCnt="0"/>
      <dgm:spPr/>
    </dgm:pt>
    <dgm:pt modelId="{D38E3B32-E19E-4493-8CE8-7B7DAB80792E}" type="pres">
      <dgm:prSet presAssocID="{7DC03C0B-B3F0-470F-8639-BF42545B5686}" presName="space" presStyleCnt="0"/>
      <dgm:spPr/>
    </dgm:pt>
    <dgm:pt modelId="{8A353055-8471-461E-8D2E-9403D56B8E75}" type="pres">
      <dgm:prSet presAssocID="{E3D7A2DF-13B5-4C71-B013-534A70D6EC6E}" presName="composite" presStyleCnt="0"/>
      <dgm:spPr/>
    </dgm:pt>
    <dgm:pt modelId="{317D71EF-3F2A-40ED-A257-8316C2AAC5AF}" type="pres">
      <dgm:prSet presAssocID="{E3D7A2DF-13B5-4C71-B013-534A70D6EC6E}" presName="LShape" presStyleLbl="alignNode1" presStyleIdx="14" presStyleCnt="21"/>
      <dgm:spPr/>
    </dgm:pt>
    <dgm:pt modelId="{335106E4-38EC-4E1B-A2D7-D82533B968B1}" type="pres">
      <dgm:prSet presAssocID="{E3D7A2DF-13B5-4C71-B013-534A70D6EC6E}" presName="ParentText" presStyleLbl="revTx" presStyleIdx="7" presStyleCnt="11">
        <dgm:presLayoutVars>
          <dgm:chMax val="0"/>
          <dgm:chPref val="0"/>
          <dgm:bulletEnabled val="1"/>
        </dgm:presLayoutVars>
      </dgm:prSet>
      <dgm:spPr/>
    </dgm:pt>
    <dgm:pt modelId="{FD0B0426-3BA4-4270-8A8F-4A7DE5B50762}" type="pres">
      <dgm:prSet presAssocID="{E3D7A2DF-13B5-4C71-B013-534A70D6EC6E}" presName="Triangle" presStyleLbl="alignNode1" presStyleIdx="15" presStyleCnt="21"/>
      <dgm:spPr/>
    </dgm:pt>
    <dgm:pt modelId="{42D8CADC-2B07-47A7-B1C5-5CD68798BD4E}" type="pres">
      <dgm:prSet presAssocID="{1C9B4B63-247B-43BA-8F36-1673D20F4C7D}" presName="sibTrans" presStyleCnt="0"/>
      <dgm:spPr/>
    </dgm:pt>
    <dgm:pt modelId="{AEF697E2-6E93-463A-B68B-B52B05B659AD}" type="pres">
      <dgm:prSet presAssocID="{1C9B4B63-247B-43BA-8F36-1673D20F4C7D}" presName="space" presStyleCnt="0"/>
      <dgm:spPr/>
    </dgm:pt>
    <dgm:pt modelId="{BB8C1C25-72B8-4177-BDCF-F99C17B9F9D4}" type="pres">
      <dgm:prSet presAssocID="{D5736627-1CF3-4C75-8407-AC6A1D0864F3}" presName="composite" presStyleCnt="0"/>
      <dgm:spPr/>
    </dgm:pt>
    <dgm:pt modelId="{F8345E4E-2B91-43AF-AC0A-5AD15D6B1100}" type="pres">
      <dgm:prSet presAssocID="{D5736627-1CF3-4C75-8407-AC6A1D0864F3}" presName="LShape" presStyleLbl="alignNode1" presStyleIdx="16" presStyleCnt="21"/>
      <dgm:spPr/>
    </dgm:pt>
    <dgm:pt modelId="{C01DF7E9-4A32-4B7E-8F5D-3B6F2E3F7EDD}" type="pres">
      <dgm:prSet presAssocID="{D5736627-1CF3-4C75-8407-AC6A1D0864F3}" presName="ParentText" presStyleLbl="revTx" presStyleIdx="8" presStyleCnt="11">
        <dgm:presLayoutVars>
          <dgm:chMax val="0"/>
          <dgm:chPref val="0"/>
          <dgm:bulletEnabled val="1"/>
        </dgm:presLayoutVars>
      </dgm:prSet>
      <dgm:spPr/>
    </dgm:pt>
    <dgm:pt modelId="{D0AF807C-9197-4B27-AB02-37148A5111AA}" type="pres">
      <dgm:prSet presAssocID="{D5736627-1CF3-4C75-8407-AC6A1D0864F3}" presName="Triangle" presStyleLbl="alignNode1" presStyleIdx="17" presStyleCnt="21"/>
      <dgm:spPr/>
    </dgm:pt>
    <dgm:pt modelId="{EEC0FB0C-5983-4C85-B266-3E8612FDB513}" type="pres">
      <dgm:prSet presAssocID="{465871F9-BB26-4DA3-98A3-3EBBE57EFE41}" presName="sibTrans" presStyleCnt="0"/>
      <dgm:spPr/>
    </dgm:pt>
    <dgm:pt modelId="{74680C44-76D3-4ABF-8648-5BAB941C20C7}" type="pres">
      <dgm:prSet presAssocID="{465871F9-BB26-4DA3-98A3-3EBBE57EFE41}" presName="space" presStyleCnt="0"/>
      <dgm:spPr/>
    </dgm:pt>
    <dgm:pt modelId="{4E613FF3-2E01-4F3C-8F01-E13DDAB937EA}" type="pres">
      <dgm:prSet presAssocID="{163E25AC-600C-4652-BA3D-5F24CC7A9F0B}" presName="composite" presStyleCnt="0"/>
      <dgm:spPr/>
    </dgm:pt>
    <dgm:pt modelId="{B9EA5211-F860-41CD-BD43-07DAC650851D}" type="pres">
      <dgm:prSet presAssocID="{163E25AC-600C-4652-BA3D-5F24CC7A9F0B}" presName="LShape" presStyleLbl="alignNode1" presStyleIdx="18" presStyleCnt="21"/>
      <dgm:spPr/>
    </dgm:pt>
    <dgm:pt modelId="{157C04FB-B01F-4071-ABBA-2A669A194908}" type="pres">
      <dgm:prSet presAssocID="{163E25AC-600C-4652-BA3D-5F24CC7A9F0B}" presName="ParentText" presStyleLbl="revTx" presStyleIdx="9" presStyleCnt="11">
        <dgm:presLayoutVars>
          <dgm:chMax val="0"/>
          <dgm:chPref val="0"/>
          <dgm:bulletEnabled val="1"/>
        </dgm:presLayoutVars>
      </dgm:prSet>
      <dgm:spPr/>
    </dgm:pt>
    <dgm:pt modelId="{A378BA4C-530A-4DF7-B220-0333C063DE40}" type="pres">
      <dgm:prSet presAssocID="{163E25AC-600C-4652-BA3D-5F24CC7A9F0B}" presName="Triangle" presStyleLbl="alignNode1" presStyleIdx="19" presStyleCnt="21"/>
      <dgm:spPr/>
    </dgm:pt>
    <dgm:pt modelId="{6667F7AD-6E2B-49BA-ACBF-14D9F2C916B1}" type="pres">
      <dgm:prSet presAssocID="{53FEDB58-288E-4489-9A24-363E30F32461}" presName="sibTrans" presStyleCnt="0"/>
      <dgm:spPr/>
    </dgm:pt>
    <dgm:pt modelId="{D901C0F2-F406-46D5-8197-0A47F94241AE}" type="pres">
      <dgm:prSet presAssocID="{53FEDB58-288E-4489-9A24-363E30F32461}" presName="space" presStyleCnt="0"/>
      <dgm:spPr/>
    </dgm:pt>
    <dgm:pt modelId="{3EBED7A6-46F9-4A68-B78B-A8042C6ED3C0}" type="pres">
      <dgm:prSet presAssocID="{9E9B5021-E1FE-4EC5-A646-7A01388B4D53}" presName="composite" presStyleCnt="0"/>
      <dgm:spPr/>
    </dgm:pt>
    <dgm:pt modelId="{06E36A8D-E6ED-49B2-B602-462341D8FAD2}" type="pres">
      <dgm:prSet presAssocID="{9E9B5021-E1FE-4EC5-A646-7A01388B4D53}" presName="LShape" presStyleLbl="alignNode1" presStyleIdx="20" presStyleCnt="21"/>
      <dgm:spPr/>
    </dgm:pt>
    <dgm:pt modelId="{FAE108AE-ACDD-495F-948F-E288AF226A9C}" type="pres">
      <dgm:prSet presAssocID="{9E9B5021-E1FE-4EC5-A646-7A01388B4D53}" presName="ParentText" presStyleLbl="revTx" presStyleIdx="10" presStyleCnt="11">
        <dgm:presLayoutVars>
          <dgm:chMax val="0"/>
          <dgm:chPref val="0"/>
          <dgm:bulletEnabled val="1"/>
        </dgm:presLayoutVars>
      </dgm:prSet>
      <dgm:spPr/>
    </dgm:pt>
  </dgm:ptLst>
  <dgm:cxnLst>
    <dgm:cxn modelId="{BD41C807-0091-4C78-9428-652A583371AC}" srcId="{2A290B2D-F931-4EEF-A64D-C4FA9ADE16CD}" destId="{9E9B5021-E1FE-4EC5-A646-7A01388B4D53}" srcOrd="10" destOrd="0" parTransId="{56B45C09-4AD3-4505-82BC-966F18890588}" sibTransId="{1BFD5523-D591-41CD-A6F2-128527B7524F}"/>
    <dgm:cxn modelId="{24D85708-D881-4C04-B5E6-39F8CCBFC815}" type="presOf" srcId="{42D10918-0142-49A6-A746-B210309E0B00}" destId="{7D475F5C-30A8-4713-A84B-CCC993F3C4AF}" srcOrd="0" destOrd="0" presId="urn:microsoft.com/office/officeart/2009/3/layout/StepUpProcess"/>
    <dgm:cxn modelId="{3F335711-653C-46E8-AD93-535EB5AC6635}" srcId="{2A290B2D-F931-4EEF-A64D-C4FA9ADE16CD}" destId="{E3D7A2DF-13B5-4C71-B013-534A70D6EC6E}" srcOrd="7" destOrd="0" parTransId="{1AFFD2FA-F497-48D7-96A4-2555EDAE45BA}" sibTransId="{1C9B4B63-247B-43BA-8F36-1673D20F4C7D}"/>
    <dgm:cxn modelId="{B1492317-FC48-441F-8119-1849FDB43408}" type="presOf" srcId="{123A4D7B-2E1D-4B48-A799-E3082F440ED0}" destId="{B8329AF9-0C97-44BB-80B4-B6322144CD0E}" srcOrd="0" destOrd="0" presId="urn:microsoft.com/office/officeart/2009/3/layout/StepUpProcess"/>
    <dgm:cxn modelId="{28651F1C-7B05-4FD6-AADD-535B6E70256C}" type="presOf" srcId="{D5736627-1CF3-4C75-8407-AC6A1D0864F3}" destId="{C01DF7E9-4A32-4B7E-8F5D-3B6F2E3F7EDD}" srcOrd="0" destOrd="0" presId="urn:microsoft.com/office/officeart/2009/3/layout/StepUpProcess"/>
    <dgm:cxn modelId="{EB94B434-D69F-471E-AF97-6A969DF8EFAB}" type="presOf" srcId="{228540FA-BC71-47CC-A279-BDAE254DF9F0}" destId="{CAA9F6CF-FAD0-4446-8DF5-D68D6A0C9831}" srcOrd="0" destOrd="0" presId="urn:microsoft.com/office/officeart/2009/3/layout/StepUpProcess"/>
    <dgm:cxn modelId="{D8ACBF5D-5E83-4439-9A36-68B026CBAD85}" type="presOf" srcId="{E3D7A2DF-13B5-4C71-B013-534A70D6EC6E}" destId="{335106E4-38EC-4E1B-A2D7-D82533B968B1}" srcOrd="0" destOrd="0" presId="urn:microsoft.com/office/officeart/2009/3/layout/StepUpProcess"/>
    <dgm:cxn modelId="{6CB3DC5D-2CD8-4CB1-BF5D-13C691496D89}" type="presOf" srcId="{2A290B2D-F931-4EEF-A64D-C4FA9ADE16CD}" destId="{C69CF888-9DE7-486A-9473-BAD46124C6AA}" srcOrd="0" destOrd="0" presId="urn:microsoft.com/office/officeart/2009/3/layout/StepUpProcess"/>
    <dgm:cxn modelId="{1D17C162-4A75-4227-88C6-10296D8A5955}" type="presOf" srcId="{9E9B5021-E1FE-4EC5-A646-7A01388B4D53}" destId="{FAE108AE-ACDD-495F-948F-E288AF226A9C}" srcOrd="0" destOrd="0" presId="urn:microsoft.com/office/officeart/2009/3/layout/StepUpProcess"/>
    <dgm:cxn modelId="{6FC42C4D-E799-49A5-8431-DDB0D2540F40}" type="presOf" srcId="{68AEC580-6CAF-47CD-917B-60C9DB268FAF}" destId="{18537172-E02D-487C-8A5F-68CAE7D9F1AC}" srcOrd="0" destOrd="0" presId="urn:microsoft.com/office/officeart/2009/3/layout/StepUpProcess"/>
    <dgm:cxn modelId="{90821455-0BCB-4C74-9608-2B5199A33B78}" type="presOf" srcId="{8B1F1889-582D-47BF-B244-276650B1A9A4}" destId="{76F00BC0-FAAD-4FA4-9ED8-54B1CC7C27DD}" srcOrd="0" destOrd="0" presId="urn:microsoft.com/office/officeart/2009/3/layout/StepUpProcess"/>
    <dgm:cxn modelId="{BB3AC67C-45F8-4113-8348-D3916C111552}" srcId="{2A290B2D-F931-4EEF-A64D-C4FA9ADE16CD}" destId="{89B4A714-9097-4ABE-BDE7-663CC7D1087C}" srcOrd="3" destOrd="0" parTransId="{91318117-259D-426C-8173-6E51C959B762}" sibTransId="{221EA326-B4F5-4767-8DC9-5EA327DD50B9}"/>
    <dgm:cxn modelId="{C8AB9987-4A8F-42C1-BA54-A08F5C1535B8}" srcId="{2A290B2D-F931-4EEF-A64D-C4FA9ADE16CD}" destId="{228540FA-BC71-47CC-A279-BDAE254DF9F0}" srcOrd="4" destOrd="0" parTransId="{E9C8046C-4B1B-4496-954A-058469BB5036}" sibTransId="{E05EC37F-7208-4BFD-BA29-5A8E5168A498}"/>
    <dgm:cxn modelId="{BC38BD8E-B516-43D6-88B4-E12B0D02DB05}" srcId="{2A290B2D-F931-4EEF-A64D-C4FA9ADE16CD}" destId="{32DD12DE-3529-40CE-B13E-61B9D2271E60}" srcOrd="0" destOrd="0" parTransId="{2E87424C-63D1-4D4D-A33F-6E613DBB1181}" sibTransId="{BBD2995C-CAEB-4C9B-8AD6-483A686DEB8B}"/>
    <dgm:cxn modelId="{80D1F693-8C35-4AD1-A898-B900B00A6B6F}" srcId="{2A290B2D-F931-4EEF-A64D-C4FA9ADE16CD}" destId="{163E25AC-600C-4652-BA3D-5F24CC7A9F0B}" srcOrd="9" destOrd="0" parTransId="{CA525DDD-3EE3-400A-A534-E1776DF662E7}" sibTransId="{53FEDB58-288E-4489-9A24-363E30F32461}"/>
    <dgm:cxn modelId="{728B1D99-FF6D-4BCF-AC4D-B57786914FD4}" type="presOf" srcId="{163E25AC-600C-4652-BA3D-5F24CC7A9F0B}" destId="{157C04FB-B01F-4071-ABBA-2A669A194908}" srcOrd="0" destOrd="0" presId="urn:microsoft.com/office/officeart/2009/3/layout/StepUpProcess"/>
    <dgm:cxn modelId="{9DFA17A9-8C37-43CC-B1F4-6D73BEF3936F}" type="presOf" srcId="{32DD12DE-3529-40CE-B13E-61B9D2271E60}" destId="{4CF60678-6493-4D27-9A6E-DAEC552A4E98}" srcOrd="0" destOrd="0" presId="urn:microsoft.com/office/officeart/2009/3/layout/StepUpProcess"/>
    <dgm:cxn modelId="{75C17DAB-4B68-43F4-AF35-88014E06E045}" srcId="{2A290B2D-F931-4EEF-A64D-C4FA9ADE16CD}" destId="{42D10918-0142-49A6-A746-B210309E0B00}" srcOrd="6" destOrd="0" parTransId="{822653E1-831A-4504-A69C-563FA58822B0}" sibTransId="{7DC03C0B-B3F0-470F-8639-BF42545B5686}"/>
    <dgm:cxn modelId="{78C310B9-E4EA-4F62-948D-3A150F3B93F3}" srcId="{2A290B2D-F931-4EEF-A64D-C4FA9ADE16CD}" destId="{D5736627-1CF3-4C75-8407-AC6A1D0864F3}" srcOrd="8" destOrd="0" parTransId="{8E58916E-6906-482E-8C73-836EF0565D9D}" sibTransId="{465871F9-BB26-4DA3-98A3-3EBBE57EFE41}"/>
    <dgm:cxn modelId="{6BFE67BE-2434-4465-ABDA-F209BC7CF4E4}" srcId="{2A290B2D-F931-4EEF-A64D-C4FA9ADE16CD}" destId="{8B1F1889-582D-47BF-B244-276650B1A9A4}" srcOrd="5" destOrd="0" parTransId="{BF9D49BC-6CAA-48DF-B608-7B7F31CF6FA4}" sibTransId="{A066FA5A-523B-4F0B-A979-F1018011E23B}"/>
    <dgm:cxn modelId="{BDEA60D3-EE35-478E-834B-8E87FFF53260}" type="presOf" srcId="{89B4A714-9097-4ABE-BDE7-663CC7D1087C}" destId="{C7C654C2-9151-49D5-852A-DCD2998CAF7C}" srcOrd="0" destOrd="0" presId="urn:microsoft.com/office/officeart/2009/3/layout/StepUpProcess"/>
    <dgm:cxn modelId="{68C52EEB-B216-4E04-8B02-ECC1D90C04D3}" srcId="{2A290B2D-F931-4EEF-A64D-C4FA9ADE16CD}" destId="{68AEC580-6CAF-47CD-917B-60C9DB268FAF}" srcOrd="2" destOrd="0" parTransId="{18713C69-9F52-4427-BEB4-B3688E6C5D70}" sibTransId="{4CBAFECA-B27F-4F85-94AE-6ED626E0F89F}"/>
    <dgm:cxn modelId="{CA8CD6FD-330B-4DB9-A9FC-3F17E6960D2B}" srcId="{2A290B2D-F931-4EEF-A64D-C4FA9ADE16CD}" destId="{123A4D7B-2E1D-4B48-A799-E3082F440ED0}" srcOrd="1" destOrd="0" parTransId="{B396ACE2-7C44-44D2-ABB5-B26EDA48EEC1}" sibTransId="{CC7E2B17-3549-42FD-8263-0DFD6853916E}"/>
    <dgm:cxn modelId="{DD946606-C545-4E63-BF7B-8EBF5736D88C}" type="presParOf" srcId="{C69CF888-9DE7-486A-9473-BAD46124C6AA}" destId="{AC906290-1686-458D-8A7F-823A696551D7}" srcOrd="0" destOrd="0" presId="urn:microsoft.com/office/officeart/2009/3/layout/StepUpProcess"/>
    <dgm:cxn modelId="{CCA15FF2-A5B1-498C-9980-93FB5CC3BB9D}" type="presParOf" srcId="{AC906290-1686-458D-8A7F-823A696551D7}" destId="{42F3CA57-9CA4-4630-88F4-E1533E9AA7D3}" srcOrd="0" destOrd="0" presId="urn:microsoft.com/office/officeart/2009/3/layout/StepUpProcess"/>
    <dgm:cxn modelId="{255E20C5-2672-49E6-8220-DFB7100B533B}" type="presParOf" srcId="{AC906290-1686-458D-8A7F-823A696551D7}" destId="{4CF60678-6493-4D27-9A6E-DAEC552A4E98}" srcOrd="1" destOrd="0" presId="urn:microsoft.com/office/officeart/2009/3/layout/StepUpProcess"/>
    <dgm:cxn modelId="{3BD62397-104A-4E97-87FA-31736311A2E8}" type="presParOf" srcId="{AC906290-1686-458D-8A7F-823A696551D7}" destId="{62223882-5610-42B6-8ED5-2C10DDF866B3}" srcOrd="2" destOrd="0" presId="urn:microsoft.com/office/officeart/2009/3/layout/StepUpProcess"/>
    <dgm:cxn modelId="{D6E11949-B556-475B-9734-3BA883A2EFD9}" type="presParOf" srcId="{C69CF888-9DE7-486A-9473-BAD46124C6AA}" destId="{6BD71B81-DF94-442B-AD77-CD7C959D343B}" srcOrd="1" destOrd="0" presId="urn:microsoft.com/office/officeart/2009/3/layout/StepUpProcess"/>
    <dgm:cxn modelId="{56025933-BC6B-496F-B066-DBC2D8D01E49}" type="presParOf" srcId="{6BD71B81-DF94-442B-AD77-CD7C959D343B}" destId="{DC1A0F44-4B52-4DCF-AE4D-4A162717BDEC}" srcOrd="0" destOrd="0" presId="urn:microsoft.com/office/officeart/2009/3/layout/StepUpProcess"/>
    <dgm:cxn modelId="{05CA1DE1-9D4B-4F74-AFCB-802E9E2FD50F}" type="presParOf" srcId="{C69CF888-9DE7-486A-9473-BAD46124C6AA}" destId="{FAEB0BCC-CB4A-479F-817A-E16D20013EC1}" srcOrd="2" destOrd="0" presId="urn:microsoft.com/office/officeart/2009/3/layout/StepUpProcess"/>
    <dgm:cxn modelId="{14F2CEF7-83A0-423B-8D3E-3DB2088CF293}" type="presParOf" srcId="{FAEB0BCC-CB4A-479F-817A-E16D20013EC1}" destId="{24E99C14-E3AC-460D-BB92-B195BA6EE502}" srcOrd="0" destOrd="0" presId="urn:microsoft.com/office/officeart/2009/3/layout/StepUpProcess"/>
    <dgm:cxn modelId="{B790A1B0-40B0-4D0C-8FE9-04FD2BF5C892}" type="presParOf" srcId="{FAEB0BCC-CB4A-479F-817A-E16D20013EC1}" destId="{B8329AF9-0C97-44BB-80B4-B6322144CD0E}" srcOrd="1" destOrd="0" presId="urn:microsoft.com/office/officeart/2009/3/layout/StepUpProcess"/>
    <dgm:cxn modelId="{8C66F409-8414-453B-9AE0-8B34D4498359}" type="presParOf" srcId="{FAEB0BCC-CB4A-479F-817A-E16D20013EC1}" destId="{2A46DE28-F03D-401B-919C-02A0BD303BA7}" srcOrd="2" destOrd="0" presId="urn:microsoft.com/office/officeart/2009/3/layout/StepUpProcess"/>
    <dgm:cxn modelId="{B8FDB866-9D55-4C4F-B34F-D0F1A9FAAEBA}" type="presParOf" srcId="{C69CF888-9DE7-486A-9473-BAD46124C6AA}" destId="{D539C6C6-116F-4512-8F95-A5F290D9730B}" srcOrd="3" destOrd="0" presId="urn:microsoft.com/office/officeart/2009/3/layout/StepUpProcess"/>
    <dgm:cxn modelId="{49CC003C-3F63-4169-8CEA-51EBE52357FF}" type="presParOf" srcId="{D539C6C6-116F-4512-8F95-A5F290D9730B}" destId="{59CD1614-4034-4EAD-BA5C-2C573670A206}" srcOrd="0" destOrd="0" presId="urn:microsoft.com/office/officeart/2009/3/layout/StepUpProcess"/>
    <dgm:cxn modelId="{1563748B-A1A2-4A2F-B098-A9A88F2426A5}" type="presParOf" srcId="{C69CF888-9DE7-486A-9473-BAD46124C6AA}" destId="{8DA76FDA-41CE-4CD5-A07F-EB944CB3423A}" srcOrd="4" destOrd="0" presId="urn:microsoft.com/office/officeart/2009/3/layout/StepUpProcess"/>
    <dgm:cxn modelId="{3B6BE75A-8CB5-4456-AFF0-74B7BC69A8EB}" type="presParOf" srcId="{8DA76FDA-41CE-4CD5-A07F-EB944CB3423A}" destId="{E17B1737-51A1-46AD-A9D6-98BF7889B4AB}" srcOrd="0" destOrd="0" presId="urn:microsoft.com/office/officeart/2009/3/layout/StepUpProcess"/>
    <dgm:cxn modelId="{D1FD1717-72BD-4E07-B298-DD1B0AF96382}" type="presParOf" srcId="{8DA76FDA-41CE-4CD5-A07F-EB944CB3423A}" destId="{18537172-E02D-487C-8A5F-68CAE7D9F1AC}" srcOrd="1" destOrd="0" presId="urn:microsoft.com/office/officeart/2009/3/layout/StepUpProcess"/>
    <dgm:cxn modelId="{2F9B80A2-20E6-4DF6-A393-7BD19FE62FCC}" type="presParOf" srcId="{8DA76FDA-41CE-4CD5-A07F-EB944CB3423A}" destId="{1B6B2F03-4DDB-4EF2-8F15-1ACED9FE8C6A}" srcOrd="2" destOrd="0" presId="urn:microsoft.com/office/officeart/2009/3/layout/StepUpProcess"/>
    <dgm:cxn modelId="{53EC3AD1-6691-4788-9FCB-6D1119A54CD9}" type="presParOf" srcId="{C69CF888-9DE7-486A-9473-BAD46124C6AA}" destId="{8516A6D8-BDC6-40C2-946E-6C5353EAE8C3}" srcOrd="5" destOrd="0" presId="urn:microsoft.com/office/officeart/2009/3/layout/StepUpProcess"/>
    <dgm:cxn modelId="{4EA1E5E4-133C-430F-BF6A-B1A387A51FAF}" type="presParOf" srcId="{8516A6D8-BDC6-40C2-946E-6C5353EAE8C3}" destId="{262808D8-0591-483B-8FFB-835C5107DEF1}" srcOrd="0" destOrd="0" presId="urn:microsoft.com/office/officeart/2009/3/layout/StepUpProcess"/>
    <dgm:cxn modelId="{53542413-AAAB-41D3-A8DA-25CC669F1DB5}" type="presParOf" srcId="{C69CF888-9DE7-486A-9473-BAD46124C6AA}" destId="{AFB2D9BC-DF9E-438A-A5B0-85EB97F26A69}" srcOrd="6" destOrd="0" presId="urn:microsoft.com/office/officeart/2009/3/layout/StepUpProcess"/>
    <dgm:cxn modelId="{0FFA96DD-ADC6-41FA-A9D2-F4AAC63CB752}" type="presParOf" srcId="{AFB2D9BC-DF9E-438A-A5B0-85EB97F26A69}" destId="{531DFCFA-E9D4-4F52-9D2F-E11174321F30}" srcOrd="0" destOrd="0" presId="urn:microsoft.com/office/officeart/2009/3/layout/StepUpProcess"/>
    <dgm:cxn modelId="{7D81FCEE-AD16-460C-962F-8002D58F707F}" type="presParOf" srcId="{AFB2D9BC-DF9E-438A-A5B0-85EB97F26A69}" destId="{C7C654C2-9151-49D5-852A-DCD2998CAF7C}" srcOrd="1" destOrd="0" presId="urn:microsoft.com/office/officeart/2009/3/layout/StepUpProcess"/>
    <dgm:cxn modelId="{BA9AFE91-0ED8-40E8-93DB-D5028A5D6285}" type="presParOf" srcId="{AFB2D9BC-DF9E-438A-A5B0-85EB97F26A69}" destId="{15650B79-FDFA-4AC8-A813-B4223AB88CC5}" srcOrd="2" destOrd="0" presId="urn:microsoft.com/office/officeart/2009/3/layout/StepUpProcess"/>
    <dgm:cxn modelId="{5568FA28-2BCA-4508-90D0-EC7166B940F5}" type="presParOf" srcId="{C69CF888-9DE7-486A-9473-BAD46124C6AA}" destId="{3A11CC13-AA4F-4F7D-9CD3-BF749CBC8678}" srcOrd="7" destOrd="0" presId="urn:microsoft.com/office/officeart/2009/3/layout/StepUpProcess"/>
    <dgm:cxn modelId="{255F9C2E-2DB0-4456-9E1C-46AA684EB9AE}" type="presParOf" srcId="{3A11CC13-AA4F-4F7D-9CD3-BF749CBC8678}" destId="{6D4F5615-DA2B-4760-8259-F3324C8729CF}" srcOrd="0" destOrd="0" presId="urn:microsoft.com/office/officeart/2009/3/layout/StepUpProcess"/>
    <dgm:cxn modelId="{E733E461-C449-4AFE-95BE-7130194C1874}" type="presParOf" srcId="{C69CF888-9DE7-486A-9473-BAD46124C6AA}" destId="{97BEA00E-072F-473F-827F-4A8685B7BE89}" srcOrd="8" destOrd="0" presId="urn:microsoft.com/office/officeart/2009/3/layout/StepUpProcess"/>
    <dgm:cxn modelId="{624CFD22-45B8-4E9A-97EA-2E0FEA81C07E}" type="presParOf" srcId="{97BEA00E-072F-473F-827F-4A8685B7BE89}" destId="{432E0EF6-D829-4580-BF16-2214AEB1A083}" srcOrd="0" destOrd="0" presId="urn:microsoft.com/office/officeart/2009/3/layout/StepUpProcess"/>
    <dgm:cxn modelId="{8FCDC487-6C84-4D54-9A8F-F4D1193E0AAA}" type="presParOf" srcId="{97BEA00E-072F-473F-827F-4A8685B7BE89}" destId="{CAA9F6CF-FAD0-4446-8DF5-D68D6A0C9831}" srcOrd="1" destOrd="0" presId="urn:microsoft.com/office/officeart/2009/3/layout/StepUpProcess"/>
    <dgm:cxn modelId="{3A18AB1A-F8BA-429D-A04D-D5EDD634BF09}" type="presParOf" srcId="{97BEA00E-072F-473F-827F-4A8685B7BE89}" destId="{F39A3045-C154-4E2C-88A6-A0650A47FBDC}" srcOrd="2" destOrd="0" presId="urn:microsoft.com/office/officeart/2009/3/layout/StepUpProcess"/>
    <dgm:cxn modelId="{054D0321-AF6A-4796-8A81-4D230760BCE9}" type="presParOf" srcId="{C69CF888-9DE7-486A-9473-BAD46124C6AA}" destId="{95663790-A910-421E-BAA7-D01F9894C250}" srcOrd="9" destOrd="0" presId="urn:microsoft.com/office/officeart/2009/3/layout/StepUpProcess"/>
    <dgm:cxn modelId="{EA3F79DC-CC39-4876-AC97-7562CD19B0E7}" type="presParOf" srcId="{95663790-A910-421E-BAA7-D01F9894C250}" destId="{E9CB622F-2383-4CE3-B4B1-B52989E8EF80}" srcOrd="0" destOrd="0" presId="urn:microsoft.com/office/officeart/2009/3/layout/StepUpProcess"/>
    <dgm:cxn modelId="{488C8C22-768C-4855-8AC7-51CEE674A9B5}" type="presParOf" srcId="{C69CF888-9DE7-486A-9473-BAD46124C6AA}" destId="{D9276906-F8E2-4239-B4F0-B8A5728F509E}" srcOrd="10" destOrd="0" presId="urn:microsoft.com/office/officeart/2009/3/layout/StepUpProcess"/>
    <dgm:cxn modelId="{E662A684-9055-4C12-A48C-BB9514EA1641}" type="presParOf" srcId="{D9276906-F8E2-4239-B4F0-B8A5728F509E}" destId="{70DBDF97-D9E8-4E57-BD98-69D2976AFF65}" srcOrd="0" destOrd="0" presId="urn:microsoft.com/office/officeart/2009/3/layout/StepUpProcess"/>
    <dgm:cxn modelId="{3A194ED5-3FFC-4592-BFCE-79A03D94DA6B}" type="presParOf" srcId="{D9276906-F8E2-4239-B4F0-B8A5728F509E}" destId="{76F00BC0-FAAD-4FA4-9ED8-54B1CC7C27DD}" srcOrd="1" destOrd="0" presId="urn:microsoft.com/office/officeart/2009/3/layout/StepUpProcess"/>
    <dgm:cxn modelId="{431DF173-BBEC-42DB-9714-F9A6DB75A6F1}" type="presParOf" srcId="{D9276906-F8E2-4239-B4F0-B8A5728F509E}" destId="{E81CA259-FAF0-4C02-925F-3606672A05F8}" srcOrd="2" destOrd="0" presId="urn:microsoft.com/office/officeart/2009/3/layout/StepUpProcess"/>
    <dgm:cxn modelId="{893F4242-06BC-4699-A451-BB6BA00D604A}" type="presParOf" srcId="{C69CF888-9DE7-486A-9473-BAD46124C6AA}" destId="{5677C68C-358E-45BA-B484-7F44BDDD4240}" srcOrd="11" destOrd="0" presId="urn:microsoft.com/office/officeart/2009/3/layout/StepUpProcess"/>
    <dgm:cxn modelId="{C531A5E5-F638-4FFE-8A03-9DDC1A1D1D4F}" type="presParOf" srcId="{5677C68C-358E-45BA-B484-7F44BDDD4240}" destId="{FF113B13-8875-4245-AE37-C1C0AC833AE3}" srcOrd="0" destOrd="0" presId="urn:microsoft.com/office/officeart/2009/3/layout/StepUpProcess"/>
    <dgm:cxn modelId="{3673769F-5D8B-40F8-BF03-DA56A25D6F6D}" type="presParOf" srcId="{C69CF888-9DE7-486A-9473-BAD46124C6AA}" destId="{B54859C5-B1A6-49D5-91E9-D74858A1A44D}" srcOrd="12" destOrd="0" presId="urn:microsoft.com/office/officeart/2009/3/layout/StepUpProcess"/>
    <dgm:cxn modelId="{511A4F8D-4806-4476-9A72-557D6530BED2}" type="presParOf" srcId="{B54859C5-B1A6-49D5-91E9-D74858A1A44D}" destId="{CF59E5A1-EBCB-4F57-B2B3-090572644AF8}" srcOrd="0" destOrd="0" presId="urn:microsoft.com/office/officeart/2009/3/layout/StepUpProcess"/>
    <dgm:cxn modelId="{96D0A5BB-4615-4B28-87E6-C5417C4A72BE}" type="presParOf" srcId="{B54859C5-B1A6-49D5-91E9-D74858A1A44D}" destId="{7D475F5C-30A8-4713-A84B-CCC993F3C4AF}" srcOrd="1" destOrd="0" presId="urn:microsoft.com/office/officeart/2009/3/layout/StepUpProcess"/>
    <dgm:cxn modelId="{3039DD17-C0DC-4339-9F9F-8AF1065384DD}" type="presParOf" srcId="{B54859C5-B1A6-49D5-91E9-D74858A1A44D}" destId="{E1C328FC-5BDE-45CC-9048-026EFD137C1A}" srcOrd="2" destOrd="0" presId="urn:microsoft.com/office/officeart/2009/3/layout/StepUpProcess"/>
    <dgm:cxn modelId="{DE1CD927-3FB1-4170-91E7-89226E0F116C}" type="presParOf" srcId="{C69CF888-9DE7-486A-9473-BAD46124C6AA}" destId="{70F1D961-BEF0-4A5F-8D31-1DD3129DF6AE}" srcOrd="13" destOrd="0" presId="urn:microsoft.com/office/officeart/2009/3/layout/StepUpProcess"/>
    <dgm:cxn modelId="{1D7E4A59-F6FC-4313-84F1-C505C801A475}" type="presParOf" srcId="{70F1D961-BEF0-4A5F-8D31-1DD3129DF6AE}" destId="{D38E3B32-E19E-4493-8CE8-7B7DAB80792E}" srcOrd="0" destOrd="0" presId="urn:microsoft.com/office/officeart/2009/3/layout/StepUpProcess"/>
    <dgm:cxn modelId="{89BC3D7F-3FE4-43C9-BF4D-66A1485C4DF2}" type="presParOf" srcId="{C69CF888-9DE7-486A-9473-BAD46124C6AA}" destId="{8A353055-8471-461E-8D2E-9403D56B8E75}" srcOrd="14" destOrd="0" presId="urn:microsoft.com/office/officeart/2009/3/layout/StepUpProcess"/>
    <dgm:cxn modelId="{604C7D75-3BF1-4F1B-93AE-4B1B950F250C}" type="presParOf" srcId="{8A353055-8471-461E-8D2E-9403D56B8E75}" destId="{317D71EF-3F2A-40ED-A257-8316C2AAC5AF}" srcOrd="0" destOrd="0" presId="urn:microsoft.com/office/officeart/2009/3/layout/StepUpProcess"/>
    <dgm:cxn modelId="{40E7F713-E11B-44D2-80D2-6CE6A6553EAA}" type="presParOf" srcId="{8A353055-8471-461E-8D2E-9403D56B8E75}" destId="{335106E4-38EC-4E1B-A2D7-D82533B968B1}" srcOrd="1" destOrd="0" presId="urn:microsoft.com/office/officeart/2009/3/layout/StepUpProcess"/>
    <dgm:cxn modelId="{6560050C-045D-4434-AEF1-9512C3DDB4B4}" type="presParOf" srcId="{8A353055-8471-461E-8D2E-9403D56B8E75}" destId="{FD0B0426-3BA4-4270-8A8F-4A7DE5B50762}" srcOrd="2" destOrd="0" presId="urn:microsoft.com/office/officeart/2009/3/layout/StepUpProcess"/>
    <dgm:cxn modelId="{E33053FE-A3C1-4AC6-A3C7-6CB8BAB0CEEF}" type="presParOf" srcId="{C69CF888-9DE7-486A-9473-BAD46124C6AA}" destId="{42D8CADC-2B07-47A7-B1C5-5CD68798BD4E}" srcOrd="15" destOrd="0" presId="urn:microsoft.com/office/officeart/2009/3/layout/StepUpProcess"/>
    <dgm:cxn modelId="{F9C060CE-7E00-4B5A-9B8D-AAF0454E25D2}" type="presParOf" srcId="{42D8CADC-2B07-47A7-B1C5-5CD68798BD4E}" destId="{AEF697E2-6E93-463A-B68B-B52B05B659AD}" srcOrd="0" destOrd="0" presId="urn:microsoft.com/office/officeart/2009/3/layout/StepUpProcess"/>
    <dgm:cxn modelId="{8E707C00-2D71-4946-8634-DB25C54A6F88}" type="presParOf" srcId="{C69CF888-9DE7-486A-9473-BAD46124C6AA}" destId="{BB8C1C25-72B8-4177-BDCF-F99C17B9F9D4}" srcOrd="16" destOrd="0" presId="urn:microsoft.com/office/officeart/2009/3/layout/StepUpProcess"/>
    <dgm:cxn modelId="{60208198-31DB-45DD-BE5F-4175081080E8}" type="presParOf" srcId="{BB8C1C25-72B8-4177-BDCF-F99C17B9F9D4}" destId="{F8345E4E-2B91-43AF-AC0A-5AD15D6B1100}" srcOrd="0" destOrd="0" presId="urn:microsoft.com/office/officeart/2009/3/layout/StepUpProcess"/>
    <dgm:cxn modelId="{7530CAC0-97C9-41B9-80A2-68B98CF0718F}" type="presParOf" srcId="{BB8C1C25-72B8-4177-BDCF-F99C17B9F9D4}" destId="{C01DF7E9-4A32-4B7E-8F5D-3B6F2E3F7EDD}" srcOrd="1" destOrd="0" presId="urn:microsoft.com/office/officeart/2009/3/layout/StepUpProcess"/>
    <dgm:cxn modelId="{9484840A-47C2-4C2F-AA9E-4F93EAF2A9AD}" type="presParOf" srcId="{BB8C1C25-72B8-4177-BDCF-F99C17B9F9D4}" destId="{D0AF807C-9197-4B27-AB02-37148A5111AA}" srcOrd="2" destOrd="0" presId="urn:microsoft.com/office/officeart/2009/3/layout/StepUpProcess"/>
    <dgm:cxn modelId="{EB6037B8-F4B5-46C3-860C-AB7772D6C06C}" type="presParOf" srcId="{C69CF888-9DE7-486A-9473-BAD46124C6AA}" destId="{EEC0FB0C-5983-4C85-B266-3E8612FDB513}" srcOrd="17" destOrd="0" presId="urn:microsoft.com/office/officeart/2009/3/layout/StepUpProcess"/>
    <dgm:cxn modelId="{18762BEA-9338-49F5-B915-FECF9F5C3C97}" type="presParOf" srcId="{EEC0FB0C-5983-4C85-B266-3E8612FDB513}" destId="{74680C44-76D3-4ABF-8648-5BAB941C20C7}" srcOrd="0" destOrd="0" presId="urn:microsoft.com/office/officeart/2009/3/layout/StepUpProcess"/>
    <dgm:cxn modelId="{42372E6A-0150-4C31-A3AC-5EC9649CD9B1}" type="presParOf" srcId="{C69CF888-9DE7-486A-9473-BAD46124C6AA}" destId="{4E613FF3-2E01-4F3C-8F01-E13DDAB937EA}" srcOrd="18" destOrd="0" presId="urn:microsoft.com/office/officeart/2009/3/layout/StepUpProcess"/>
    <dgm:cxn modelId="{B5D971A3-2807-4C35-9D31-17FF70C3E725}" type="presParOf" srcId="{4E613FF3-2E01-4F3C-8F01-E13DDAB937EA}" destId="{B9EA5211-F860-41CD-BD43-07DAC650851D}" srcOrd="0" destOrd="0" presId="urn:microsoft.com/office/officeart/2009/3/layout/StepUpProcess"/>
    <dgm:cxn modelId="{7807CD67-F8A7-45A1-B48C-448C28848C14}" type="presParOf" srcId="{4E613FF3-2E01-4F3C-8F01-E13DDAB937EA}" destId="{157C04FB-B01F-4071-ABBA-2A669A194908}" srcOrd="1" destOrd="0" presId="urn:microsoft.com/office/officeart/2009/3/layout/StepUpProcess"/>
    <dgm:cxn modelId="{932FE62C-010D-4503-8134-84AA9890F545}" type="presParOf" srcId="{4E613FF3-2E01-4F3C-8F01-E13DDAB937EA}" destId="{A378BA4C-530A-4DF7-B220-0333C063DE40}" srcOrd="2" destOrd="0" presId="urn:microsoft.com/office/officeart/2009/3/layout/StepUpProcess"/>
    <dgm:cxn modelId="{806E5C80-D45D-409B-A5E3-3FB98AF4C217}" type="presParOf" srcId="{C69CF888-9DE7-486A-9473-BAD46124C6AA}" destId="{6667F7AD-6E2B-49BA-ACBF-14D9F2C916B1}" srcOrd="19" destOrd="0" presId="urn:microsoft.com/office/officeart/2009/3/layout/StepUpProcess"/>
    <dgm:cxn modelId="{C57C48F2-60C1-491E-A8C2-26ECE974D1D5}" type="presParOf" srcId="{6667F7AD-6E2B-49BA-ACBF-14D9F2C916B1}" destId="{D901C0F2-F406-46D5-8197-0A47F94241AE}" srcOrd="0" destOrd="0" presId="urn:microsoft.com/office/officeart/2009/3/layout/StepUpProcess"/>
    <dgm:cxn modelId="{CA3E2A2F-8318-4995-B067-683F7FF08336}" type="presParOf" srcId="{C69CF888-9DE7-486A-9473-BAD46124C6AA}" destId="{3EBED7A6-46F9-4A68-B78B-A8042C6ED3C0}" srcOrd="20" destOrd="0" presId="urn:microsoft.com/office/officeart/2009/3/layout/StepUpProcess"/>
    <dgm:cxn modelId="{B67411A1-8633-4926-8F7F-00ABF9A97F0B}" type="presParOf" srcId="{3EBED7A6-46F9-4A68-B78B-A8042C6ED3C0}" destId="{06E36A8D-E6ED-49B2-B602-462341D8FAD2}" srcOrd="0" destOrd="0" presId="urn:microsoft.com/office/officeart/2009/3/layout/StepUpProcess"/>
    <dgm:cxn modelId="{7417825D-A3F8-4E02-A9FA-D7C643D9FE54}" type="presParOf" srcId="{3EBED7A6-46F9-4A68-B78B-A8042C6ED3C0}" destId="{FAE108AE-ACDD-495F-948F-E288AF226A9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F3CA57-9CA4-4630-88F4-E1533E9AA7D3}">
      <dsp:nvSpPr>
        <dsp:cNvPr id="0" name=""/>
        <dsp:cNvSpPr/>
      </dsp:nvSpPr>
      <dsp:spPr>
        <a:xfrm rot="5400000">
          <a:off x="202043" y="3409643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F60678-6493-4D27-9A6E-DAEC552A4E98}">
      <dsp:nvSpPr>
        <dsp:cNvPr id="0" name=""/>
        <dsp:cNvSpPr/>
      </dsp:nvSpPr>
      <dsp:spPr>
        <a:xfrm>
          <a:off x="101324" y="3709627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/>
            <a:t>Подаване на заявление</a:t>
          </a:r>
          <a:endParaRPr lang="en-US" sz="2000" kern="1200" dirty="0"/>
        </a:p>
      </dsp:txBody>
      <dsp:txXfrm>
        <a:off x="101324" y="3709627"/>
        <a:ext cx="906428" cy="794537"/>
      </dsp:txXfrm>
    </dsp:sp>
    <dsp:sp modelId="{62223882-5610-42B6-8ED5-2C10DDF866B3}">
      <dsp:nvSpPr>
        <dsp:cNvPr id="0" name=""/>
        <dsp:cNvSpPr/>
      </dsp:nvSpPr>
      <dsp:spPr>
        <a:xfrm>
          <a:off x="836728" y="3335727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E99C14-E3AC-460D-BB92-B195BA6EE502}">
      <dsp:nvSpPr>
        <dsp:cNvPr id="0" name=""/>
        <dsp:cNvSpPr/>
      </dsp:nvSpPr>
      <dsp:spPr>
        <a:xfrm rot="5400000">
          <a:off x="1311689" y="3135060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29AF9-0C97-44BB-80B4-B6322144CD0E}">
      <dsp:nvSpPr>
        <dsp:cNvPr id="0" name=""/>
        <dsp:cNvSpPr/>
      </dsp:nvSpPr>
      <dsp:spPr>
        <a:xfrm>
          <a:off x="1166079" y="3424286"/>
          <a:ext cx="1082266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solidFill>
                <a:srgbClr val="00B0F0"/>
              </a:solidFill>
            </a:rPr>
            <a:t>Уведомяване на МОН</a:t>
          </a:r>
          <a:endParaRPr lang="en-US" sz="2000" kern="1200" dirty="0">
            <a:solidFill>
              <a:srgbClr val="00B0F0"/>
            </a:solidFill>
          </a:endParaRPr>
        </a:p>
      </dsp:txBody>
      <dsp:txXfrm>
        <a:off x="1166079" y="3424286"/>
        <a:ext cx="1082266" cy="794537"/>
      </dsp:txXfrm>
    </dsp:sp>
    <dsp:sp modelId="{2A46DE28-F03D-401B-919C-02A0BD303BA7}">
      <dsp:nvSpPr>
        <dsp:cNvPr id="0" name=""/>
        <dsp:cNvSpPr/>
      </dsp:nvSpPr>
      <dsp:spPr>
        <a:xfrm>
          <a:off x="1946374" y="3061144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B1737-51A1-46AD-A9D6-98BF7889B4AB}">
      <dsp:nvSpPr>
        <dsp:cNvPr id="0" name=""/>
        <dsp:cNvSpPr/>
      </dsp:nvSpPr>
      <dsp:spPr>
        <a:xfrm rot="5400000">
          <a:off x="2421335" y="2503619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537172-E02D-487C-8A5F-68CAE7D9F1AC}">
      <dsp:nvSpPr>
        <dsp:cNvPr id="0" name=""/>
        <dsp:cNvSpPr/>
      </dsp:nvSpPr>
      <dsp:spPr>
        <a:xfrm>
          <a:off x="2296396" y="2941598"/>
          <a:ext cx="1038477" cy="1508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/>
            <a:t>МОН определя дата</a:t>
          </a:r>
          <a:endParaRPr lang="en-US" sz="2000" kern="1200" dirty="0"/>
        </a:p>
      </dsp:txBody>
      <dsp:txXfrm>
        <a:off x="2296396" y="2941598"/>
        <a:ext cx="1038477" cy="1508255"/>
      </dsp:txXfrm>
    </dsp:sp>
    <dsp:sp modelId="{1B6B2F03-4DDB-4EF2-8F15-1ACED9FE8C6A}">
      <dsp:nvSpPr>
        <dsp:cNvPr id="0" name=""/>
        <dsp:cNvSpPr/>
      </dsp:nvSpPr>
      <dsp:spPr>
        <a:xfrm>
          <a:off x="3056020" y="2429702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DFCFA-E9D4-4F52-9D2F-E11174321F30}">
      <dsp:nvSpPr>
        <dsp:cNvPr id="0" name=""/>
        <dsp:cNvSpPr/>
      </dsp:nvSpPr>
      <dsp:spPr>
        <a:xfrm rot="5400000">
          <a:off x="3530981" y="2229036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C654C2-9151-49D5-852A-DCD2998CAF7C}">
      <dsp:nvSpPr>
        <dsp:cNvPr id="0" name=""/>
        <dsp:cNvSpPr/>
      </dsp:nvSpPr>
      <dsp:spPr>
        <a:xfrm>
          <a:off x="3430261" y="2529019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430261" y="2529019"/>
        <a:ext cx="906428" cy="794537"/>
      </dsp:txXfrm>
    </dsp:sp>
    <dsp:sp modelId="{15650B79-FDFA-4AC8-A813-B4223AB88CC5}">
      <dsp:nvSpPr>
        <dsp:cNvPr id="0" name=""/>
        <dsp:cNvSpPr/>
      </dsp:nvSpPr>
      <dsp:spPr>
        <a:xfrm>
          <a:off x="4165666" y="2155119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E0EF6-D829-4580-BF16-2214AEB1A083}">
      <dsp:nvSpPr>
        <dsp:cNvPr id="0" name=""/>
        <dsp:cNvSpPr/>
      </dsp:nvSpPr>
      <dsp:spPr>
        <a:xfrm rot="5400000">
          <a:off x="4640626" y="1954453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9F6CF-FAD0-4446-8DF5-D68D6A0C9831}">
      <dsp:nvSpPr>
        <dsp:cNvPr id="0" name=""/>
        <dsp:cNvSpPr/>
      </dsp:nvSpPr>
      <dsp:spPr>
        <a:xfrm>
          <a:off x="4539907" y="2254437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539907" y="2254437"/>
        <a:ext cx="906428" cy="794537"/>
      </dsp:txXfrm>
    </dsp:sp>
    <dsp:sp modelId="{F39A3045-C154-4E2C-88A6-A0650A47FBDC}">
      <dsp:nvSpPr>
        <dsp:cNvPr id="0" name=""/>
        <dsp:cNvSpPr/>
      </dsp:nvSpPr>
      <dsp:spPr>
        <a:xfrm>
          <a:off x="5275312" y="1880536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BDF97-D9E8-4E57-BD98-69D2976AFF65}">
      <dsp:nvSpPr>
        <dsp:cNvPr id="0" name=""/>
        <dsp:cNvSpPr/>
      </dsp:nvSpPr>
      <dsp:spPr>
        <a:xfrm rot="5400000">
          <a:off x="5750272" y="1679870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00BC0-FAAD-4FA4-9ED8-54B1CC7C27DD}">
      <dsp:nvSpPr>
        <dsp:cNvPr id="0" name=""/>
        <dsp:cNvSpPr/>
      </dsp:nvSpPr>
      <dsp:spPr>
        <a:xfrm>
          <a:off x="5649553" y="1979854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649553" y="1979854"/>
        <a:ext cx="906428" cy="794537"/>
      </dsp:txXfrm>
    </dsp:sp>
    <dsp:sp modelId="{E81CA259-FAF0-4C02-925F-3606672A05F8}">
      <dsp:nvSpPr>
        <dsp:cNvPr id="0" name=""/>
        <dsp:cNvSpPr/>
      </dsp:nvSpPr>
      <dsp:spPr>
        <a:xfrm>
          <a:off x="6384957" y="1605953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9E5A1-EBCB-4F57-B2B3-090572644AF8}">
      <dsp:nvSpPr>
        <dsp:cNvPr id="0" name=""/>
        <dsp:cNvSpPr/>
      </dsp:nvSpPr>
      <dsp:spPr>
        <a:xfrm rot="5400000">
          <a:off x="6859918" y="1405287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475F5C-30A8-4713-A84B-CCC993F3C4AF}">
      <dsp:nvSpPr>
        <dsp:cNvPr id="0" name=""/>
        <dsp:cNvSpPr/>
      </dsp:nvSpPr>
      <dsp:spPr>
        <a:xfrm>
          <a:off x="6759199" y="1705271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759199" y="1705271"/>
        <a:ext cx="906428" cy="794537"/>
      </dsp:txXfrm>
    </dsp:sp>
    <dsp:sp modelId="{E1C328FC-5BDE-45CC-9048-026EFD137C1A}">
      <dsp:nvSpPr>
        <dsp:cNvPr id="0" name=""/>
        <dsp:cNvSpPr/>
      </dsp:nvSpPr>
      <dsp:spPr>
        <a:xfrm>
          <a:off x="7494603" y="1331370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7D71EF-3F2A-40ED-A257-8316C2AAC5AF}">
      <dsp:nvSpPr>
        <dsp:cNvPr id="0" name=""/>
        <dsp:cNvSpPr/>
      </dsp:nvSpPr>
      <dsp:spPr>
        <a:xfrm rot="5400000">
          <a:off x="7969564" y="1130704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5106E4-38EC-4E1B-A2D7-D82533B968B1}">
      <dsp:nvSpPr>
        <dsp:cNvPr id="0" name=""/>
        <dsp:cNvSpPr/>
      </dsp:nvSpPr>
      <dsp:spPr>
        <a:xfrm>
          <a:off x="7868844" y="1430688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868844" y="1430688"/>
        <a:ext cx="906428" cy="794537"/>
      </dsp:txXfrm>
    </dsp:sp>
    <dsp:sp modelId="{FD0B0426-3BA4-4270-8A8F-4A7DE5B50762}">
      <dsp:nvSpPr>
        <dsp:cNvPr id="0" name=""/>
        <dsp:cNvSpPr/>
      </dsp:nvSpPr>
      <dsp:spPr>
        <a:xfrm>
          <a:off x="8604249" y="1056787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345E4E-2B91-43AF-AC0A-5AD15D6B1100}">
      <dsp:nvSpPr>
        <dsp:cNvPr id="0" name=""/>
        <dsp:cNvSpPr/>
      </dsp:nvSpPr>
      <dsp:spPr>
        <a:xfrm rot="5400000">
          <a:off x="9079210" y="856121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DF7E9-4A32-4B7E-8F5D-3B6F2E3F7EDD}">
      <dsp:nvSpPr>
        <dsp:cNvPr id="0" name=""/>
        <dsp:cNvSpPr/>
      </dsp:nvSpPr>
      <dsp:spPr>
        <a:xfrm>
          <a:off x="8978490" y="1156105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978490" y="1156105"/>
        <a:ext cx="906428" cy="794537"/>
      </dsp:txXfrm>
    </dsp:sp>
    <dsp:sp modelId="{D0AF807C-9197-4B27-AB02-37148A5111AA}">
      <dsp:nvSpPr>
        <dsp:cNvPr id="0" name=""/>
        <dsp:cNvSpPr/>
      </dsp:nvSpPr>
      <dsp:spPr>
        <a:xfrm>
          <a:off x="9713895" y="782205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EA5211-F860-41CD-BD43-07DAC650851D}">
      <dsp:nvSpPr>
        <dsp:cNvPr id="0" name=""/>
        <dsp:cNvSpPr/>
      </dsp:nvSpPr>
      <dsp:spPr>
        <a:xfrm rot="5400000">
          <a:off x="10188855" y="581538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C04FB-B01F-4071-ABBA-2A669A194908}">
      <dsp:nvSpPr>
        <dsp:cNvPr id="0" name=""/>
        <dsp:cNvSpPr/>
      </dsp:nvSpPr>
      <dsp:spPr>
        <a:xfrm>
          <a:off x="10088136" y="881522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10088136" y="881522"/>
        <a:ext cx="906428" cy="794537"/>
      </dsp:txXfrm>
    </dsp:sp>
    <dsp:sp modelId="{A378BA4C-530A-4DF7-B220-0333C063DE40}">
      <dsp:nvSpPr>
        <dsp:cNvPr id="0" name=""/>
        <dsp:cNvSpPr/>
      </dsp:nvSpPr>
      <dsp:spPr>
        <a:xfrm>
          <a:off x="10823540" y="507622"/>
          <a:ext cx="171024" cy="17102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36A8D-E6ED-49B2-B602-462341D8FAD2}">
      <dsp:nvSpPr>
        <dsp:cNvPr id="0" name=""/>
        <dsp:cNvSpPr/>
      </dsp:nvSpPr>
      <dsp:spPr>
        <a:xfrm rot="5400000">
          <a:off x="11298501" y="306955"/>
          <a:ext cx="603381" cy="100401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E108AE-ACDD-495F-948F-E288AF226A9C}">
      <dsp:nvSpPr>
        <dsp:cNvPr id="0" name=""/>
        <dsp:cNvSpPr/>
      </dsp:nvSpPr>
      <dsp:spPr>
        <a:xfrm>
          <a:off x="11197782" y="606939"/>
          <a:ext cx="906428" cy="794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11197782" y="606939"/>
        <a:ext cx="906428" cy="794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5B7DE-E5BF-493B-8080-40FC4D9B46E4}" type="datetimeFigureOut">
              <a:rPr lang="bg-BG" smtClean="0"/>
              <a:t>20.6.2024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D0081-67A3-4F86-B056-03952696FE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1969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0081-67A3-4F86-B056-03952696FE40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4773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0081-67A3-4F86-B056-03952696FE40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087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0081-67A3-4F86-B056-03952696FE40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699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0081-67A3-4F86-B056-03952696FE40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58081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0081-67A3-4F86-B056-03952696FE40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3486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0081-67A3-4F86-B056-03952696FE40}" type="slidenum">
              <a:rPr lang="bg-BG" smtClean="0"/>
              <a:t>22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7814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23226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81168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64321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92725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27672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5364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60719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07525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41598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18494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57769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04C8C-A16D-40ED-B7C8-20CC6A7D0227}" type="datetimeFigureOut">
              <a:rPr lang="ru-RU" smtClean="0"/>
              <a:t>20.06.2024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B7048-13AE-42EF-977F-20BE1693D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26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3;&#1086;&#1078;&#1077;&#1085;&#1080;&#1077;%20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3;&#1086;&#1078;&#1077;&#1085;&#1080;&#1077;%202.pdf" TargetMode="External"/><Relationship Id="rId2" Type="http://schemas.openxmlformats.org/officeDocument/2006/relationships/hyperlink" Target="&#1055;&#1088;&#1080;&#1083;&#1086;&#1078;&#1077;&#1085;&#1080;&#1077;%201.docx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1.docx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1&#1072;.pdf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1.docx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710647" y="18172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16956" y="1397877"/>
            <a:ext cx="10515600" cy="17449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dirty="0"/>
              <a:t> Държавен план прием на ученици в </a:t>
            </a:r>
            <a:r>
              <a:rPr lang="en-US" sz="3600" dirty="0"/>
              <a:t>V </a:t>
            </a:r>
            <a:r>
              <a:rPr lang="bg-BG" sz="3600" dirty="0"/>
              <a:t>и в </a:t>
            </a:r>
            <a:r>
              <a:rPr lang="en-US" sz="3600" dirty="0"/>
              <a:t>VIII </a:t>
            </a:r>
            <a:r>
              <a:rPr lang="bg-BG" sz="3600" dirty="0"/>
              <a:t>клас за учебната 2024 – 2025 година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514837" y="53276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55553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21080" y="19464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5400" b="1" dirty="0">
                <a:solidFill>
                  <a:srgbClr val="0070C0"/>
                </a:solidFill>
              </a:rPr>
              <a:t>Дейности по държавния план прием на ученици в V клас за учебната 2024/2025 година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4562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289368" y="131505"/>
            <a:ext cx="11717474" cy="3546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 клас за учебната 2024/2025 година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4818131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502015" y="748899"/>
            <a:ext cx="1150482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000000"/>
              </a:solidFill>
              <a:latin typeface="Apto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0000"/>
                </a:solidFill>
                <a:latin typeface="+mj-lt"/>
              </a:rPr>
              <a:t>Държавен план прием в </a:t>
            </a:r>
            <a:r>
              <a:rPr lang="en-US" sz="3600" dirty="0">
                <a:solidFill>
                  <a:srgbClr val="000000"/>
                </a:solidFill>
                <a:latin typeface="+mj-lt"/>
              </a:rPr>
              <a:t>V</a:t>
            </a:r>
            <a:r>
              <a:rPr lang="bg-BG" sz="3600" dirty="0">
                <a:solidFill>
                  <a:srgbClr val="000000"/>
                </a:solidFill>
                <a:latin typeface="+mj-lt"/>
              </a:rPr>
              <a:t> клас за учебната 2024/2025 година ще се осъществява в </a:t>
            </a:r>
            <a:r>
              <a:rPr lang="ru-RU" sz="3600" dirty="0">
                <a:solidFill>
                  <a:srgbClr val="000000"/>
                </a:solidFill>
                <a:latin typeface="+mj-lt"/>
              </a:rPr>
              <a:t>ППМГ «Гео Милев», гр. Стара Загора и ППМГ «Никола Обрешков», гр. Казанлък;</a:t>
            </a:r>
            <a:br>
              <a:rPr lang="ru-RU" sz="3600" dirty="0">
                <a:solidFill>
                  <a:srgbClr val="000000"/>
                </a:solidFill>
                <a:latin typeface="+mj-lt"/>
              </a:rPr>
            </a:br>
            <a:endParaRPr lang="ru-RU" sz="3600" dirty="0">
              <a:solidFill>
                <a:srgbClr val="000000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rgbClr val="000000"/>
                </a:solidFill>
                <a:latin typeface="+mj-lt"/>
              </a:rPr>
              <a:t>Със заповед №РД-06-342/27.03.2024 г. на началника на РУО – Стара Загора са утвърдени по 2 паралелки, профил „Математически“ в съответното училище и общо по 52 места във всяко едно от тях.</a:t>
            </a:r>
            <a:br>
              <a:rPr lang="ru-RU" sz="3600" dirty="0">
                <a:solidFill>
                  <a:srgbClr val="000000"/>
                </a:solidFill>
                <a:latin typeface="+mj-lt"/>
              </a:rPr>
            </a:br>
            <a:endParaRPr lang="ru-RU" sz="3600" dirty="0">
              <a:solidFill>
                <a:srgbClr val="000000"/>
              </a:solidFill>
              <a:latin typeface="+mj-lt"/>
            </a:endParaRPr>
          </a:p>
          <a:p>
            <a:r>
              <a:rPr lang="ru-RU" dirty="0">
                <a:solidFill>
                  <a:srgbClr val="000000"/>
                </a:solidFill>
                <a:latin typeface="Aptos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4517481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301124" y="131506"/>
            <a:ext cx="11705717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sz="2400" b="1" dirty="0">
                <a:solidFill>
                  <a:srgbClr val="0070C0"/>
                </a:solidFill>
              </a:rPr>
              <a:t>Дейности по държавния план, прием на ученици в V клас за учебната 2024/2025 година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4818131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0" y="131506"/>
            <a:ext cx="12192000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dirty="0">
              <a:solidFill>
                <a:srgbClr val="000000"/>
              </a:solidFill>
              <a:latin typeface="Aptos"/>
            </a:endParaRPr>
          </a:p>
          <a:p>
            <a:pPr fontAlgn="base"/>
            <a:endParaRPr lang="ru-RU" dirty="0">
              <a:solidFill>
                <a:srgbClr val="000000"/>
              </a:solidFill>
              <a:latin typeface="Apto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700" dirty="0">
                <a:latin typeface="+mj-lt"/>
              </a:rPr>
              <a:t>Чл. 74а. (1) За участие в класирането в държавния план-прием в V клас учениците подават до началника на регионалното управление на образованието следните документи: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700" dirty="0">
                <a:latin typeface="+mj-lt"/>
              </a:rPr>
              <a:t> 1. заявление за участие в </a:t>
            </a:r>
            <a:r>
              <a:rPr lang="ru-RU" sz="2700" dirty="0" err="1">
                <a:latin typeface="+mj-lt"/>
              </a:rPr>
              <a:t>първи</a:t>
            </a:r>
            <a:r>
              <a:rPr lang="ru-RU" sz="2700" dirty="0">
                <a:latin typeface="+mj-lt"/>
              </a:rPr>
              <a:t> и </a:t>
            </a:r>
            <a:r>
              <a:rPr lang="ru-RU" sz="2700" dirty="0" err="1">
                <a:latin typeface="+mj-lt"/>
              </a:rPr>
              <a:t>във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втори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етап</a:t>
            </a:r>
            <a:r>
              <a:rPr lang="ru-RU" sz="2700" dirty="0">
                <a:latin typeface="+mj-lt"/>
              </a:rPr>
              <a:t> на </a:t>
            </a:r>
            <a:r>
              <a:rPr lang="ru-RU" sz="2700" dirty="0" err="1">
                <a:latin typeface="+mj-lt"/>
              </a:rPr>
              <a:t>класиране</a:t>
            </a:r>
            <a:r>
              <a:rPr lang="ru-RU" sz="2700" dirty="0">
                <a:latin typeface="+mj-lt"/>
              </a:rPr>
              <a:t> по образец </a:t>
            </a:r>
            <a:r>
              <a:rPr lang="ru-RU" sz="2700" dirty="0">
                <a:latin typeface="+mj-lt"/>
                <a:hlinkClick r:id="rId3" action="ppaction://hlinkfile"/>
              </a:rPr>
              <a:t>(приложение № 3) </a:t>
            </a:r>
            <a:r>
              <a:rPr lang="ru-RU" sz="2700" dirty="0">
                <a:latin typeface="+mj-lt"/>
              </a:rPr>
              <a:t>с </a:t>
            </a:r>
            <a:r>
              <a:rPr lang="ru-RU" sz="2700" dirty="0" err="1">
                <a:latin typeface="+mj-lt"/>
              </a:rPr>
              <a:t>подредени</a:t>
            </a:r>
            <a:r>
              <a:rPr lang="ru-RU" sz="2700" dirty="0">
                <a:latin typeface="+mj-lt"/>
              </a:rPr>
              <a:t> желания;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700" dirty="0">
                <a:latin typeface="+mj-lt"/>
              </a:rPr>
              <a:t>2. </a:t>
            </a:r>
            <a:r>
              <a:rPr lang="ru-RU" sz="2700" dirty="0" err="1">
                <a:latin typeface="+mj-lt"/>
              </a:rPr>
              <a:t>служебна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бележка</a:t>
            </a:r>
            <a:r>
              <a:rPr lang="ru-RU" sz="2700" dirty="0">
                <a:latin typeface="+mj-lt"/>
              </a:rPr>
              <a:t> за </a:t>
            </a:r>
            <a:r>
              <a:rPr lang="ru-RU" sz="2700" dirty="0" err="1">
                <a:latin typeface="+mj-lt"/>
              </a:rPr>
              <a:t>признаване</a:t>
            </a:r>
            <a:r>
              <a:rPr lang="ru-RU" sz="2700" dirty="0">
                <a:latin typeface="+mj-lt"/>
              </a:rPr>
              <a:t> по чл. 110, ал. 2 от </a:t>
            </a:r>
            <a:r>
              <a:rPr lang="ru-RU" sz="2700" dirty="0" err="1">
                <a:latin typeface="+mj-lt"/>
              </a:rPr>
              <a:t>Наредба</a:t>
            </a:r>
            <a:r>
              <a:rPr lang="ru-RU" sz="2700" dirty="0">
                <a:latin typeface="+mj-lt"/>
              </a:rPr>
              <a:t> № 11 от 2016 г. за </a:t>
            </a:r>
            <a:r>
              <a:rPr lang="ru-RU" sz="2700" dirty="0" err="1">
                <a:latin typeface="+mj-lt"/>
              </a:rPr>
              <a:t>оценяване</a:t>
            </a:r>
            <a:r>
              <a:rPr lang="ru-RU" sz="2700" dirty="0">
                <a:latin typeface="+mj-lt"/>
              </a:rPr>
              <a:t> на </a:t>
            </a:r>
            <a:r>
              <a:rPr lang="ru-RU" sz="2700" dirty="0" err="1">
                <a:latin typeface="+mj-lt"/>
              </a:rPr>
              <a:t>резултатите</a:t>
            </a:r>
            <a:r>
              <a:rPr lang="ru-RU" sz="2700" dirty="0">
                <a:latin typeface="+mj-lt"/>
              </a:rPr>
              <a:t> от </a:t>
            </a:r>
            <a:r>
              <a:rPr lang="ru-RU" sz="2700" dirty="0" err="1">
                <a:latin typeface="+mj-lt"/>
              </a:rPr>
              <a:t>обучението</a:t>
            </a:r>
            <a:r>
              <a:rPr lang="ru-RU" sz="2700" dirty="0">
                <a:latin typeface="+mj-lt"/>
              </a:rPr>
              <a:t> на </a:t>
            </a:r>
            <a:r>
              <a:rPr lang="ru-RU" sz="2700" dirty="0" err="1">
                <a:latin typeface="+mj-lt"/>
              </a:rPr>
              <a:t>учениците</a:t>
            </a:r>
            <a:r>
              <a:rPr lang="ru-RU" sz="2700" dirty="0">
                <a:latin typeface="+mj-lt"/>
              </a:rPr>
              <a:t> - за </a:t>
            </a:r>
            <a:r>
              <a:rPr lang="ru-RU" sz="2700" dirty="0" err="1">
                <a:latin typeface="+mj-lt"/>
              </a:rPr>
              <a:t>учениците</a:t>
            </a:r>
            <a:r>
              <a:rPr lang="ru-RU" sz="2700" dirty="0">
                <a:latin typeface="+mj-lt"/>
              </a:rPr>
              <a:t> от </a:t>
            </a:r>
            <a:r>
              <a:rPr lang="ru-RU" sz="2700" dirty="0" err="1">
                <a:latin typeface="+mj-lt"/>
              </a:rPr>
              <a:t>училищата</a:t>
            </a:r>
            <a:r>
              <a:rPr lang="ru-RU" sz="2700" dirty="0">
                <a:latin typeface="+mj-lt"/>
              </a:rPr>
              <a:t> на </a:t>
            </a:r>
            <a:r>
              <a:rPr lang="ru-RU" sz="2700" dirty="0" err="1">
                <a:latin typeface="+mj-lt"/>
              </a:rPr>
              <a:t>чужди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държави</a:t>
            </a:r>
            <a:r>
              <a:rPr lang="ru-RU" sz="2700" dirty="0">
                <a:latin typeface="+mj-lt"/>
              </a:rPr>
              <a:t> по чл. 73, ал. 2;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700" dirty="0">
                <a:latin typeface="+mj-lt"/>
              </a:rPr>
              <a:t>3. копия на </a:t>
            </a:r>
            <a:r>
              <a:rPr lang="ru-RU" sz="2700" dirty="0" err="1">
                <a:latin typeface="+mj-lt"/>
              </a:rPr>
              <a:t>документите</a:t>
            </a:r>
            <a:r>
              <a:rPr lang="ru-RU" sz="2700" dirty="0">
                <a:latin typeface="+mj-lt"/>
              </a:rPr>
              <a:t> за </a:t>
            </a:r>
            <a:r>
              <a:rPr lang="ru-RU" sz="2700" dirty="0" err="1">
                <a:latin typeface="+mj-lt"/>
              </a:rPr>
              <a:t>резултатите</a:t>
            </a:r>
            <a:r>
              <a:rPr lang="ru-RU" sz="2700" dirty="0">
                <a:latin typeface="+mj-lt"/>
              </a:rPr>
              <a:t> от </a:t>
            </a:r>
            <a:r>
              <a:rPr lang="ru-RU" sz="2700" dirty="0" err="1">
                <a:latin typeface="+mj-lt"/>
              </a:rPr>
              <a:t>състезанията</a:t>
            </a:r>
            <a:r>
              <a:rPr lang="ru-RU" sz="2700" dirty="0">
                <a:latin typeface="+mj-lt"/>
              </a:rPr>
              <a:t> и/или </a:t>
            </a:r>
            <a:r>
              <a:rPr lang="ru-RU" sz="2700" dirty="0" err="1">
                <a:latin typeface="+mj-lt"/>
              </a:rPr>
              <a:t>олимпиадите</a:t>
            </a:r>
            <a:r>
              <a:rPr lang="ru-RU" sz="2700" dirty="0">
                <a:latin typeface="+mj-lt"/>
              </a:rPr>
              <a:t> - само за </a:t>
            </a:r>
            <a:r>
              <a:rPr lang="ru-RU" sz="2700" dirty="0" err="1">
                <a:latin typeface="+mj-lt"/>
              </a:rPr>
              <a:t>ученици</a:t>
            </a:r>
            <a:r>
              <a:rPr lang="ru-RU" sz="2700" dirty="0">
                <a:latin typeface="+mj-lt"/>
              </a:rPr>
              <a:t> от друга </a:t>
            </a:r>
            <a:r>
              <a:rPr lang="ru-RU" sz="2700" dirty="0" err="1">
                <a:latin typeface="+mj-lt"/>
              </a:rPr>
              <a:t>област</a:t>
            </a:r>
            <a:r>
              <a:rPr lang="ru-RU" sz="2700" dirty="0">
                <a:latin typeface="+mj-lt"/>
              </a:rPr>
              <a:t>. </a:t>
            </a:r>
          </a:p>
          <a:p>
            <a:r>
              <a:rPr lang="ru-RU" sz="2700" dirty="0">
                <a:latin typeface="+mj-lt"/>
              </a:rPr>
              <a:t>(2)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Учениците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могат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да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кандидатстват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едновременно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в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повече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от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едно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училище и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една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700" b="1" dirty="0" err="1">
                <a:solidFill>
                  <a:srgbClr val="FF0000"/>
                </a:solidFill>
                <a:latin typeface="+mj-lt"/>
              </a:rPr>
              <a:t>област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. </a:t>
            </a:r>
          </a:p>
          <a:p>
            <a:r>
              <a:rPr lang="ru-RU" sz="2700" dirty="0">
                <a:latin typeface="+mj-lt"/>
              </a:rPr>
              <a:t>(3) </a:t>
            </a:r>
            <a:r>
              <a:rPr lang="ru-RU" sz="2700" dirty="0" err="1">
                <a:latin typeface="+mj-lt"/>
              </a:rPr>
              <a:t>Заявлението</a:t>
            </a:r>
            <a:r>
              <a:rPr lang="ru-RU" sz="2700" dirty="0">
                <a:latin typeface="+mj-lt"/>
              </a:rPr>
              <a:t> и </a:t>
            </a:r>
            <a:r>
              <a:rPr lang="ru-RU" sz="2700" dirty="0" err="1">
                <a:latin typeface="+mj-lt"/>
              </a:rPr>
              <a:t>документите</a:t>
            </a:r>
            <a:r>
              <a:rPr lang="ru-RU" sz="2700" dirty="0">
                <a:latin typeface="+mj-lt"/>
              </a:rPr>
              <a:t> по ал. 1 се </a:t>
            </a:r>
            <a:r>
              <a:rPr lang="ru-RU" sz="2700" dirty="0" err="1">
                <a:latin typeface="+mj-lt"/>
              </a:rPr>
              <a:t>подават</a:t>
            </a:r>
            <a:r>
              <a:rPr lang="ru-RU" sz="2700" dirty="0">
                <a:latin typeface="+mj-lt"/>
              </a:rPr>
              <a:t>: </a:t>
            </a:r>
          </a:p>
          <a:p>
            <a:pPr marL="342900" indent="-342900">
              <a:buAutoNum type="arabicPeriod"/>
            </a:pPr>
            <a:r>
              <a:rPr lang="ru-RU" sz="2700" dirty="0">
                <a:latin typeface="+mj-lt"/>
              </a:rPr>
              <a:t>по </a:t>
            </a:r>
            <a:r>
              <a:rPr lang="ru-RU" sz="2700" dirty="0" err="1">
                <a:latin typeface="+mj-lt"/>
              </a:rPr>
              <a:t>електронен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път</a:t>
            </a:r>
            <a:r>
              <a:rPr lang="ru-RU" sz="2700" dirty="0">
                <a:latin typeface="+mj-lt"/>
              </a:rPr>
              <a:t> чрез </a:t>
            </a:r>
            <a:r>
              <a:rPr lang="ru-RU" sz="2700" dirty="0" err="1">
                <a:latin typeface="+mj-lt"/>
              </a:rPr>
              <a:t>електронна</a:t>
            </a:r>
            <a:r>
              <a:rPr lang="ru-RU" sz="2700" dirty="0">
                <a:latin typeface="+mj-lt"/>
              </a:rPr>
              <a:t> платформа; </a:t>
            </a:r>
          </a:p>
          <a:p>
            <a:pPr marL="342900" indent="-342900">
              <a:buAutoNum type="arabicPeriod"/>
            </a:pPr>
            <a:r>
              <a:rPr lang="ru-RU" sz="2700" dirty="0">
                <a:latin typeface="+mj-lt"/>
              </a:rPr>
              <a:t>2. в училище, в </a:t>
            </a:r>
            <a:r>
              <a:rPr lang="ru-RU" sz="2700" dirty="0" err="1">
                <a:latin typeface="+mj-lt"/>
              </a:rPr>
              <a:t>което</a:t>
            </a:r>
            <a:r>
              <a:rPr lang="ru-RU" sz="2700" dirty="0">
                <a:latin typeface="+mj-lt"/>
              </a:rPr>
              <a:t> се </a:t>
            </a:r>
            <a:r>
              <a:rPr lang="ru-RU" sz="2700" dirty="0" err="1">
                <a:latin typeface="+mj-lt"/>
              </a:rPr>
              <a:t>осъществява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държавен</a:t>
            </a:r>
            <a:r>
              <a:rPr lang="ru-RU" sz="2700" dirty="0">
                <a:latin typeface="+mj-lt"/>
              </a:rPr>
              <a:t> план-прием в V </a:t>
            </a:r>
            <a:r>
              <a:rPr lang="ru-RU" sz="2700" dirty="0" err="1">
                <a:latin typeface="+mj-lt"/>
              </a:rPr>
              <a:t>клас</a:t>
            </a:r>
            <a:r>
              <a:rPr lang="ru-RU" sz="2700" dirty="0">
                <a:latin typeface="+mj-lt"/>
              </a:rPr>
              <a:t>. </a:t>
            </a:r>
          </a:p>
          <a:p>
            <a:br>
              <a:rPr lang="ru-RU" sz="2800" dirty="0">
                <a:solidFill>
                  <a:srgbClr val="000000"/>
                </a:solidFill>
                <a:latin typeface="+mj-lt"/>
              </a:rPr>
            </a:br>
            <a:endParaRPr lang="ru-RU" sz="2800" dirty="0">
              <a:solidFill>
                <a:srgbClr val="000000"/>
              </a:solidFill>
              <a:latin typeface="+mj-lt"/>
            </a:endParaRPr>
          </a:p>
          <a:p>
            <a:r>
              <a:rPr lang="ru-RU" dirty="0">
                <a:solidFill>
                  <a:srgbClr val="000000"/>
                </a:solidFill>
                <a:latin typeface="Aptos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8258370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301124" y="131506"/>
            <a:ext cx="11705717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 клас за учебната 2024/2025 година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4818131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57982" y="617517"/>
            <a:ext cx="12192000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dirty="0">
              <a:solidFill>
                <a:srgbClr val="000000"/>
              </a:solidFill>
              <a:latin typeface="Aptos"/>
            </a:endParaRPr>
          </a:p>
          <a:p>
            <a:r>
              <a:rPr lang="ru-RU" sz="2700" dirty="0"/>
              <a:t>(4) </a:t>
            </a:r>
            <a:r>
              <a:rPr lang="ru-RU" sz="2700" dirty="0">
                <a:latin typeface="+mj-lt"/>
              </a:rPr>
              <a:t>В случаите по ал. 3, т. 2 длъжностни лица, определени от началника на РУО, въвеждат данните от заявлението и документите в електронната платформа и разпечатват заявлението за подписване от родителите.</a:t>
            </a:r>
          </a:p>
          <a:p>
            <a:r>
              <a:rPr lang="ru-RU" sz="2700" dirty="0">
                <a:latin typeface="+mj-lt"/>
              </a:rPr>
              <a:t> (5) В </a:t>
            </a:r>
            <a:r>
              <a:rPr lang="ru-RU" sz="2700" dirty="0" err="1">
                <a:latin typeface="+mj-lt"/>
              </a:rPr>
              <a:t>заявлението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учениците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подреждат</a:t>
            </a:r>
            <a:r>
              <a:rPr lang="ru-RU" sz="2700" dirty="0">
                <a:latin typeface="+mj-lt"/>
              </a:rPr>
              <a:t> по желание </a:t>
            </a:r>
            <a:r>
              <a:rPr lang="ru-RU" sz="2700" dirty="0" err="1">
                <a:latin typeface="+mj-lt"/>
              </a:rPr>
              <a:t>училищата</a:t>
            </a:r>
            <a:r>
              <a:rPr lang="ru-RU" sz="2700" dirty="0">
                <a:latin typeface="+mj-lt"/>
              </a:rPr>
              <a:t> по чл. 38, ал. 3 от ЗПУО за </a:t>
            </a:r>
            <a:r>
              <a:rPr lang="ru-RU" sz="2700" dirty="0" err="1">
                <a:latin typeface="+mj-lt"/>
              </a:rPr>
              <a:t>съответната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област</a:t>
            </a:r>
            <a:r>
              <a:rPr lang="ru-RU" sz="2700" dirty="0">
                <a:latin typeface="+mj-lt"/>
              </a:rPr>
              <a:t>.</a:t>
            </a:r>
          </a:p>
          <a:p>
            <a:r>
              <a:rPr lang="ru-RU" sz="2700" dirty="0">
                <a:latin typeface="+mj-lt"/>
              </a:rPr>
              <a:t> (6) За </a:t>
            </a:r>
            <a:r>
              <a:rPr lang="ru-RU" sz="2700" dirty="0" err="1">
                <a:latin typeface="+mj-lt"/>
              </a:rPr>
              <a:t>едно</a:t>
            </a:r>
            <a:r>
              <a:rPr lang="ru-RU" sz="2700" dirty="0">
                <a:latin typeface="+mj-lt"/>
              </a:rPr>
              <a:t> желание се смята </a:t>
            </a:r>
            <a:r>
              <a:rPr lang="ru-RU" sz="2700" dirty="0" err="1">
                <a:latin typeface="+mj-lt"/>
              </a:rPr>
              <a:t>кандидатстването</a:t>
            </a:r>
            <a:r>
              <a:rPr lang="ru-RU" sz="2700" dirty="0">
                <a:latin typeface="+mj-lt"/>
              </a:rPr>
              <a:t> за всяко </a:t>
            </a:r>
            <a:r>
              <a:rPr lang="ru-RU" sz="2700" dirty="0" err="1">
                <a:latin typeface="+mj-lt"/>
              </a:rPr>
              <a:t>заявено</a:t>
            </a:r>
            <a:r>
              <a:rPr lang="ru-RU" sz="2700" dirty="0">
                <a:latin typeface="+mj-lt"/>
              </a:rPr>
              <a:t> училище. 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700" dirty="0">
              <a:solidFill>
                <a:srgbClr val="000000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700" dirty="0">
                <a:latin typeface="+mj-lt"/>
              </a:rPr>
              <a:t>Чл. 74б. (1) Класирането се извършва централизирано на областно ниво в два етапа от комисията по чл. 73а, ал. 4, т. 1.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700" dirty="0">
                <a:latin typeface="+mj-lt"/>
              </a:rPr>
              <a:t>(2) Всеки ученик се класира само по едно желание за всеки етап на класиране. (3) След </a:t>
            </a:r>
            <a:r>
              <a:rPr lang="ru-RU" sz="2700" dirty="0" err="1">
                <a:latin typeface="+mj-lt"/>
              </a:rPr>
              <a:t>всеки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етап</a:t>
            </a:r>
            <a:r>
              <a:rPr lang="ru-RU" sz="2700" dirty="0">
                <a:latin typeface="+mj-lt"/>
              </a:rPr>
              <a:t> на </a:t>
            </a:r>
            <a:r>
              <a:rPr lang="ru-RU" sz="2700" dirty="0" err="1">
                <a:latin typeface="+mj-lt"/>
              </a:rPr>
              <a:t>класиране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ученикът</a:t>
            </a:r>
            <a:r>
              <a:rPr lang="ru-RU" sz="2700" dirty="0">
                <a:latin typeface="+mj-lt"/>
              </a:rPr>
              <a:t>, </a:t>
            </a:r>
            <a:r>
              <a:rPr lang="ru-RU" sz="2700" dirty="0" err="1">
                <a:latin typeface="+mj-lt"/>
              </a:rPr>
              <a:t>който</a:t>
            </a:r>
            <a:r>
              <a:rPr lang="ru-RU" sz="2700" dirty="0">
                <a:latin typeface="+mj-lt"/>
              </a:rPr>
              <a:t> се е записал и след </a:t>
            </a:r>
            <a:r>
              <a:rPr lang="ru-RU" sz="2700" dirty="0" err="1">
                <a:latin typeface="+mj-lt"/>
              </a:rPr>
              <a:t>това</a:t>
            </a:r>
            <a:r>
              <a:rPr lang="ru-RU" sz="2700" dirty="0">
                <a:latin typeface="+mj-lt"/>
              </a:rPr>
              <a:t> е </a:t>
            </a:r>
            <a:r>
              <a:rPr lang="ru-RU" sz="2700" dirty="0" err="1">
                <a:latin typeface="+mj-lt"/>
              </a:rPr>
              <a:t>изтеглил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документите</a:t>
            </a:r>
            <a:r>
              <a:rPr lang="ru-RU" sz="2700" dirty="0">
                <a:latin typeface="+mj-lt"/>
              </a:rPr>
              <a:t> си, не </a:t>
            </a:r>
            <a:r>
              <a:rPr lang="ru-RU" sz="2700" dirty="0" err="1">
                <a:latin typeface="+mj-lt"/>
              </a:rPr>
              <a:t>запазва</a:t>
            </a:r>
            <a:r>
              <a:rPr lang="ru-RU" sz="2700" dirty="0">
                <a:latin typeface="+mj-lt"/>
              </a:rPr>
              <a:t> </a:t>
            </a:r>
            <a:r>
              <a:rPr lang="ru-RU" sz="2700" dirty="0" err="1">
                <a:latin typeface="+mj-lt"/>
              </a:rPr>
              <a:t>мястото</a:t>
            </a:r>
            <a:r>
              <a:rPr lang="ru-RU" sz="2700" dirty="0">
                <a:latin typeface="+mj-lt"/>
              </a:rPr>
              <a:t> си.</a:t>
            </a:r>
            <a:br>
              <a:rPr lang="ru-RU" sz="2700" dirty="0">
                <a:solidFill>
                  <a:srgbClr val="000000"/>
                </a:solidFill>
                <a:latin typeface="+mj-lt"/>
              </a:rPr>
            </a:br>
            <a:endParaRPr lang="ru-RU" sz="2700" dirty="0">
              <a:solidFill>
                <a:srgbClr val="000000"/>
              </a:solidFill>
              <a:latin typeface="+mj-lt"/>
            </a:endParaRPr>
          </a:p>
          <a:p>
            <a:r>
              <a:rPr lang="ru-RU" dirty="0">
                <a:solidFill>
                  <a:srgbClr val="000000"/>
                </a:solidFill>
                <a:latin typeface="Aptos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76302442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243068" y="131505"/>
            <a:ext cx="11763773" cy="439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 клас за учебната 2024/2025 година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4818131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57982" y="617517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ptos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ptos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502015" y="663684"/>
            <a:ext cx="11504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Aptos"/>
              </a:rPr>
              <a:t>	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Дейностите по приема на ученици в V клас се организират от началника на Регионално управление на </a:t>
            </a:r>
            <a:r>
              <a:rPr lang="ru-RU" dirty="0" err="1">
                <a:solidFill>
                  <a:srgbClr val="000000"/>
                </a:solidFill>
                <a:latin typeface="+mj-lt"/>
              </a:rPr>
              <a:t>образованието</a:t>
            </a:r>
            <a:r>
              <a:rPr lang="ru-RU" dirty="0">
                <a:solidFill>
                  <a:srgbClr val="000000"/>
                </a:solidFill>
                <a:latin typeface="+mj-lt"/>
              </a:rPr>
              <a:t>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          График на дейностите по прием на ученици в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</a:t>
            </a:r>
            <a:r>
              <a:rPr lang="bg-BG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клас  -  Заповед № РД 09-283 / 05.02.2024 г. на министъра на образованието и науката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241738"/>
              </p:ext>
            </p:extLst>
          </p:nvPr>
        </p:nvGraphicFramePr>
        <p:xfrm>
          <a:off x="112424" y="1780459"/>
          <a:ext cx="12079576" cy="4999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3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7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809"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Вид 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8561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Подаване на документи за участие в държавния план-прием на ученици</a:t>
                      </a:r>
                      <a:r>
                        <a:rPr lang="bg-BG" sz="2200" baseline="0" dirty="0">
                          <a:latin typeface="+mj-lt"/>
                        </a:rPr>
                        <a:t> по Наредба №10 от 01.09.2016 г. </a:t>
                      </a:r>
                      <a:r>
                        <a:rPr lang="en-US" sz="2200" baseline="0" dirty="0">
                          <a:latin typeface="+mj-lt"/>
                        </a:rPr>
                        <a:t>(</a:t>
                      </a:r>
                      <a:r>
                        <a:rPr lang="bg-BG" sz="2200" baseline="0" dirty="0">
                          <a:latin typeface="+mj-lt"/>
                        </a:rPr>
                        <a:t>първи етапа на класиране</a:t>
                      </a:r>
                      <a:r>
                        <a:rPr lang="en-US" sz="2200" baseline="0" dirty="0">
                          <a:latin typeface="+mj-lt"/>
                        </a:rPr>
                        <a:t>)</a:t>
                      </a:r>
                      <a:endParaRPr lang="bg-BG" sz="2200" dirty="0">
                        <a:latin typeface="+mj-lt"/>
                      </a:endParaRPr>
                    </a:p>
                    <a:p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>
                          <a:latin typeface="+mj-lt"/>
                        </a:rPr>
                        <a:t>24</a:t>
                      </a:r>
                      <a:r>
                        <a:rPr lang="en-US" sz="2200" b="1" baseline="0" dirty="0">
                          <a:latin typeface="+mj-lt"/>
                        </a:rPr>
                        <a:t> – </a:t>
                      </a:r>
                      <a:r>
                        <a:rPr lang="bg-BG" sz="2200" b="1" dirty="0">
                          <a:latin typeface="+mj-lt"/>
                        </a:rPr>
                        <a:t>25 </a:t>
                      </a:r>
                      <a:r>
                        <a:rPr lang="bg-BG" sz="2200" dirty="0">
                          <a:latin typeface="+mj-lt"/>
                        </a:rPr>
                        <a:t>юни 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9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err="1">
                          <a:latin typeface="+mj-lt"/>
                        </a:rPr>
                        <a:t>Обявяване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резултатите</a:t>
                      </a:r>
                      <a:r>
                        <a:rPr lang="ru-RU" sz="2200" dirty="0">
                          <a:latin typeface="+mj-lt"/>
                        </a:rPr>
                        <a:t> от </a:t>
                      </a:r>
                      <a:r>
                        <a:rPr lang="ru-RU" sz="2200" dirty="0" err="1">
                          <a:latin typeface="+mj-lt"/>
                        </a:rPr>
                        <a:t>първи</a:t>
                      </a:r>
                      <a:r>
                        <a:rPr lang="ru-RU" sz="2200" dirty="0">
                          <a:latin typeface="+mj-lt"/>
                        </a:rPr>
                        <a:t> </a:t>
                      </a:r>
                      <a:r>
                        <a:rPr lang="ru-RU" sz="2200" dirty="0" err="1">
                          <a:latin typeface="+mj-lt"/>
                        </a:rPr>
                        <a:t>етап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класиране</a:t>
                      </a:r>
                      <a:r>
                        <a:rPr lang="ru-RU" sz="2200" dirty="0">
                          <a:latin typeface="+mj-lt"/>
                        </a:rPr>
                        <a:t> 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>
                          <a:latin typeface="+mj-lt"/>
                        </a:rPr>
                        <a:t>до </a:t>
                      </a:r>
                      <a:r>
                        <a:rPr lang="ru-RU" sz="2200" b="1" dirty="0">
                          <a:latin typeface="+mj-lt"/>
                        </a:rPr>
                        <a:t>27 </a:t>
                      </a:r>
                      <a:r>
                        <a:rPr lang="ru-RU" sz="2200" b="1" dirty="0" err="1">
                          <a:latin typeface="+mj-lt"/>
                        </a:rPr>
                        <a:t>юни</a:t>
                      </a:r>
                      <a:r>
                        <a:rPr lang="ru-RU" sz="2200" b="1" dirty="0">
                          <a:latin typeface="+mj-lt"/>
                        </a:rPr>
                        <a:t> </a:t>
                      </a:r>
                      <a:r>
                        <a:rPr lang="ru-RU" sz="2200" dirty="0">
                          <a:latin typeface="+mj-lt"/>
                        </a:rPr>
                        <a:t>2024 г. </a:t>
                      </a:r>
                      <a:r>
                        <a:rPr lang="bg-BG" sz="2200" dirty="0">
                          <a:latin typeface="+mj-lt"/>
                        </a:rPr>
                        <a:t>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19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Записване на класираните ученици в училищата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>
                          <a:latin typeface="+mj-lt"/>
                        </a:rPr>
                        <a:t>28 юни – 01  юли </a:t>
                      </a:r>
                      <a:r>
                        <a:rPr lang="bg-BG" sz="2200" dirty="0">
                          <a:latin typeface="+mj-lt"/>
                        </a:rPr>
                        <a:t>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216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Обявяване на свободните места за втори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До </a:t>
                      </a:r>
                      <a:r>
                        <a:rPr lang="bg-BG" sz="2200" b="1" dirty="0">
                          <a:latin typeface="+mj-lt"/>
                        </a:rPr>
                        <a:t>02 юли </a:t>
                      </a:r>
                      <a:r>
                        <a:rPr lang="bg-BG" sz="2200" dirty="0">
                          <a:latin typeface="+mj-lt"/>
                        </a:rPr>
                        <a:t>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0519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Подаване на заявление за участие във втори етап</a:t>
                      </a:r>
                      <a:r>
                        <a:rPr lang="bg-BG" sz="2200" baseline="0" dirty="0">
                          <a:latin typeface="+mj-lt"/>
                        </a:rPr>
                        <a:t> на класиране 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>
                          <a:latin typeface="+mj-lt"/>
                        </a:rPr>
                        <a:t>03 </a:t>
                      </a:r>
                      <a:r>
                        <a:rPr lang="en-US" sz="2200" b="1" baseline="0" dirty="0">
                          <a:latin typeface="+mj-lt"/>
                        </a:rPr>
                        <a:t>– </a:t>
                      </a:r>
                      <a:r>
                        <a:rPr lang="bg-BG" sz="2200" b="1" dirty="0">
                          <a:latin typeface="+mj-lt"/>
                        </a:rPr>
                        <a:t>04 </a:t>
                      </a:r>
                      <a:r>
                        <a:rPr lang="bg-BG" sz="2200" dirty="0">
                          <a:latin typeface="+mj-lt"/>
                        </a:rPr>
                        <a:t>юли 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80640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301124" y="131505"/>
            <a:ext cx="11705717" cy="3546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 клас за учебната 2024/2025 година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4818131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57982" y="617517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ptos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ptos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502015" y="663684"/>
            <a:ext cx="10608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График на дейностите по прием на ученици в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bg-BG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клас  - Заповед №РД09-283/05.02.2024 г. на министъра на образованието и науката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218696"/>
              </p:ext>
            </p:extLst>
          </p:nvPr>
        </p:nvGraphicFramePr>
        <p:xfrm>
          <a:off x="161366" y="1310017"/>
          <a:ext cx="11845476" cy="5447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9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3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6566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+mj-lt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+mj-lt"/>
                        </a:rPr>
                        <a:t>Вид 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+mj-lt"/>
                        </a:rPr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846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Обявяване на резултатите от втори етап на класиране</a:t>
                      </a:r>
                    </a:p>
                    <a:p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до </a:t>
                      </a:r>
                      <a:r>
                        <a:rPr lang="bg-BG" sz="2200" b="1" dirty="0">
                          <a:latin typeface="+mj-lt"/>
                        </a:rPr>
                        <a:t>05 юли </a:t>
                      </a:r>
                      <a:r>
                        <a:rPr lang="bg-BG" sz="2200" dirty="0">
                          <a:latin typeface="+mj-lt"/>
                        </a:rPr>
                        <a:t>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8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err="1">
                          <a:latin typeface="+mj-lt"/>
                        </a:rPr>
                        <a:t>Записване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класираните</a:t>
                      </a:r>
                      <a:r>
                        <a:rPr lang="ru-RU" sz="2200" dirty="0">
                          <a:latin typeface="+mj-lt"/>
                        </a:rPr>
                        <a:t> </a:t>
                      </a:r>
                      <a:r>
                        <a:rPr lang="ru-RU" sz="2200" dirty="0" err="1">
                          <a:latin typeface="+mj-lt"/>
                        </a:rPr>
                        <a:t>ученици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втори</a:t>
                      </a:r>
                      <a:r>
                        <a:rPr lang="ru-RU" sz="2200" dirty="0">
                          <a:latin typeface="+mj-lt"/>
                        </a:rPr>
                        <a:t> </a:t>
                      </a:r>
                      <a:r>
                        <a:rPr lang="ru-RU" sz="2200" dirty="0" err="1">
                          <a:latin typeface="+mj-lt"/>
                        </a:rPr>
                        <a:t>етап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класиране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>
                          <a:latin typeface="+mj-lt"/>
                        </a:rPr>
                        <a:t>08</a:t>
                      </a:r>
                      <a:r>
                        <a:rPr lang="bg-BG" sz="2200" b="1" dirty="0">
                          <a:latin typeface="+mj-lt"/>
                        </a:rPr>
                        <a:t> – </a:t>
                      </a:r>
                      <a:r>
                        <a:rPr lang="ru-RU" sz="2200" b="1" dirty="0">
                          <a:latin typeface="+mj-lt"/>
                        </a:rPr>
                        <a:t>09 </a:t>
                      </a:r>
                      <a:r>
                        <a:rPr lang="ru-RU" sz="2200" dirty="0">
                          <a:latin typeface="+mj-lt"/>
                        </a:rPr>
                        <a:t>юли2024 г. </a:t>
                      </a:r>
                      <a:r>
                        <a:rPr lang="bg-BG" sz="2200" dirty="0">
                          <a:latin typeface="+mj-lt"/>
                        </a:rPr>
                        <a:t>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6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latin typeface="+mj-lt"/>
                        </a:rPr>
                        <a:t>Попълване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свободните</a:t>
                      </a:r>
                      <a:r>
                        <a:rPr lang="ru-RU" sz="2200" dirty="0">
                          <a:latin typeface="+mj-lt"/>
                        </a:rPr>
                        <a:t> места след </a:t>
                      </a:r>
                      <a:r>
                        <a:rPr lang="ru-RU" sz="2200" dirty="0" err="1">
                          <a:latin typeface="+mj-lt"/>
                        </a:rPr>
                        <a:t>втори</a:t>
                      </a:r>
                      <a:r>
                        <a:rPr lang="ru-RU" sz="2200" dirty="0">
                          <a:latin typeface="+mj-lt"/>
                        </a:rPr>
                        <a:t> </a:t>
                      </a:r>
                      <a:r>
                        <a:rPr lang="ru-RU" sz="2200" dirty="0" err="1">
                          <a:latin typeface="+mj-lt"/>
                        </a:rPr>
                        <a:t>етап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класиране</a:t>
                      </a:r>
                      <a:r>
                        <a:rPr lang="ru-RU" sz="2200" dirty="0">
                          <a:latin typeface="+mj-lt"/>
                        </a:rPr>
                        <a:t> по чл. 94г, ал. 1, т.1 от </a:t>
                      </a:r>
                      <a:r>
                        <a:rPr lang="ru-RU" sz="2200" dirty="0" err="1">
                          <a:latin typeface="+mj-lt"/>
                        </a:rPr>
                        <a:t>Наредба</a:t>
                      </a:r>
                      <a:r>
                        <a:rPr lang="ru-RU" sz="2200" dirty="0">
                          <a:latin typeface="+mj-lt"/>
                        </a:rPr>
                        <a:t> № 10 от 01.09.2016 г.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latin typeface="+mj-lt"/>
                        </a:rPr>
                        <a:t>съгласно</a:t>
                      </a:r>
                      <a:r>
                        <a:rPr lang="ru-RU" sz="2200" dirty="0">
                          <a:latin typeface="+mj-lt"/>
                        </a:rPr>
                        <a:t> срок, определен в </a:t>
                      </a:r>
                      <a:r>
                        <a:rPr lang="ru-RU" sz="2200" dirty="0" err="1">
                          <a:latin typeface="+mj-lt"/>
                        </a:rPr>
                        <a:t>заповед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министъра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образованието</a:t>
                      </a:r>
                      <a:r>
                        <a:rPr lang="ru-RU" sz="2200" dirty="0">
                          <a:latin typeface="+mj-lt"/>
                        </a:rPr>
                        <a:t> и </a:t>
                      </a:r>
                      <a:r>
                        <a:rPr lang="ru-RU" sz="2200" dirty="0" err="1">
                          <a:latin typeface="+mj-lt"/>
                        </a:rPr>
                        <a:t>науката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846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Обявяване на свободните места след  втори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>
                          <a:latin typeface="+mj-lt"/>
                        </a:rPr>
                        <a:t>11 юли </a:t>
                      </a:r>
                      <a:r>
                        <a:rPr lang="bg-BG" sz="2200" dirty="0">
                          <a:latin typeface="+mj-lt"/>
                        </a:rPr>
                        <a:t>2024 г.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2846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latin typeface="+mj-lt"/>
                        </a:rPr>
                        <a:t>Попълване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свободните</a:t>
                      </a:r>
                      <a:r>
                        <a:rPr lang="ru-RU" sz="2200" dirty="0">
                          <a:latin typeface="+mj-lt"/>
                        </a:rPr>
                        <a:t> места след </a:t>
                      </a:r>
                      <a:r>
                        <a:rPr lang="ru-RU" sz="2200" dirty="0" err="1">
                          <a:latin typeface="+mj-lt"/>
                        </a:rPr>
                        <a:t>втори</a:t>
                      </a:r>
                      <a:r>
                        <a:rPr lang="ru-RU" sz="2200" dirty="0">
                          <a:latin typeface="+mj-lt"/>
                        </a:rPr>
                        <a:t> </a:t>
                      </a:r>
                      <a:r>
                        <a:rPr lang="ru-RU" sz="2200" dirty="0" err="1">
                          <a:latin typeface="+mj-lt"/>
                        </a:rPr>
                        <a:t>етап</a:t>
                      </a:r>
                      <a:r>
                        <a:rPr lang="ru-RU" sz="2200" dirty="0">
                          <a:latin typeface="+mj-lt"/>
                        </a:rPr>
                        <a:t> на </a:t>
                      </a:r>
                      <a:r>
                        <a:rPr lang="ru-RU" sz="2200" dirty="0" err="1">
                          <a:latin typeface="+mj-lt"/>
                        </a:rPr>
                        <a:t>класиране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>
                          <a:latin typeface="+mj-lt"/>
                        </a:rPr>
                        <a:t>от директора до </a:t>
                      </a:r>
                      <a:r>
                        <a:rPr lang="ru-RU" sz="2200" b="1" dirty="0">
                          <a:latin typeface="+mj-lt"/>
                        </a:rPr>
                        <a:t>15 юли </a:t>
                      </a:r>
                      <a:r>
                        <a:rPr lang="ru-RU" sz="2200" dirty="0">
                          <a:latin typeface="+mj-lt"/>
                        </a:rPr>
                        <a:t>2024 г. 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738"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200" dirty="0">
                          <a:latin typeface="+mj-lt"/>
                        </a:rPr>
                        <a:t>Утвърждаване</a:t>
                      </a:r>
                      <a:r>
                        <a:rPr lang="bg-BG" sz="2200" baseline="0" dirty="0">
                          <a:latin typeface="+mj-lt"/>
                        </a:rPr>
                        <a:t> на реализирания държавен план-прием </a:t>
                      </a:r>
                      <a:endParaRPr lang="bg-BG" sz="2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dirty="0">
                          <a:latin typeface="+mj-lt"/>
                        </a:rPr>
                        <a:t>До </a:t>
                      </a:r>
                      <a:r>
                        <a:rPr lang="bg-BG" sz="2200" b="1" dirty="0">
                          <a:latin typeface="+mj-lt"/>
                        </a:rPr>
                        <a:t>30 юли </a:t>
                      </a:r>
                      <a:r>
                        <a:rPr lang="bg-BG" sz="2200" dirty="0">
                          <a:latin typeface="+mj-lt"/>
                        </a:rPr>
                        <a:t>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28367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21080" y="1946499"/>
            <a:ext cx="10515600" cy="1325563"/>
          </a:xfrm>
        </p:spPr>
        <p:txBody>
          <a:bodyPr>
            <a:normAutofit fontScale="90000"/>
          </a:bodyPr>
          <a:lstStyle/>
          <a:p>
            <a:pPr lvl="0" algn="ctr"/>
            <a:r>
              <a:rPr lang="bg-BG" sz="4900" b="1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  <a:br>
              <a:rPr lang="bg-BG" b="1" dirty="0">
                <a:solidFill>
                  <a:srgbClr val="0070C0"/>
                </a:solidFill>
              </a:rPr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9689114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63919" y="65330"/>
            <a:ext cx="12566627" cy="4246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83445" y="663555"/>
            <a:ext cx="11271902" cy="3834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График на дейностите по прием на учениците в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VIII</a:t>
            </a:r>
            <a:r>
              <a:rPr lang="bg-BG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клас  - Заповед №РД09-2045/28.08.2023 г. на министъра на образованието и науката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128926"/>
              </p:ext>
            </p:extLst>
          </p:nvPr>
        </p:nvGraphicFramePr>
        <p:xfrm>
          <a:off x="368393" y="1302133"/>
          <a:ext cx="11702005" cy="5447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1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769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Вид 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5731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Подаване на документи до комисията</a:t>
                      </a:r>
                      <a:r>
                        <a:rPr lang="bg-BG" sz="2400" baseline="0" dirty="0">
                          <a:latin typeface="+mj-lt"/>
                        </a:rPr>
                        <a:t> по чл. 95, ал. 3 от Наредба №10 от 01.09.2016 г.</a:t>
                      </a:r>
                      <a:endParaRPr lang="bg-BG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03 – 21</a:t>
                      </a:r>
                      <a:r>
                        <a:rPr lang="bg-BG" sz="2400" dirty="0">
                          <a:latin typeface="+mj-lt"/>
                        </a:rPr>
                        <a:t> май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7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Записване на учениците,</a:t>
                      </a:r>
                      <a:r>
                        <a:rPr lang="bg-BG" sz="2400" baseline="0" dirty="0">
                          <a:latin typeface="+mj-lt"/>
                        </a:rPr>
                        <a:t> насочени от комисията по чл. 95, ал. 3 от Наредба №10 от 01.09.2016 г.</a:t>
                      </a:r>
                      <a:endParaRPr lang="bg-BG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04 </a:t>
                      </a:r>
                      <a:r>
                        <a:rPr lang="bg-BG" sz="2400" dirty="0">
                          <a:latin typeface="+mj-lt"/>
                        </a:rPr>
                        <a:t>юли 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57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Подаване на документи за участие в държавния план-прием на ученици от </a:t>
                      </a:r>
                      <a:r>
                        <a:rPr lang="bg-BG" sz="2400" baseline="0" dirty="0">
                          <a:latin typeface="+mj-lt"/>
                        </a:rPr>
                        <a:t>Наредба №10 от 01.09.2016 г.</a:t>
                      </a:r>
                      <a:endParaRPr lang="bg-BG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08 – 10</a:t>
                      </a:r>
                      <a:r>
                        <a:rPr lang="bg-BG" sz="2400" dirty="0">
                          <a:latin typeface="+mj-lt"/>
                        </a:rPr>
                        <a:t> юли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5731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Обявяване на първи етап на класиране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12 </a:t>
                      </a:r>
                      <a:r>
                        <a:rPr lang="bg-BG" sz="2400" dirty="0">
                          <a:latin typeface="+mj-lt"/>
                        </a:rPr>
                        <a:t>юли 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5731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Записване на класираните ученици в училищата или подаване на заявление за участие във втори етап на класиране</a:t>
                      </a:r>
                      <a:r>
                        <a:rPr lang="bg-BG" sz="2400" baseline="0" dirty="0">
                          <a:latin typeface="+mj-lt"/>
                        </a:rPr>
                        <a:t> </a:t>
                      </a:r>
                      <a:endParaRPr lang="bg-BG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15 – 17 </a:t>
                      </a:r>
                      <a:r>
                        <a:rPr lang="bg-BG" sz="2400" dirty="0">
                          <a:latin typeface="+mj-lt"/>
                        </a:rPr>
                        <a:t>юли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5242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Обявяване на резултатите от втори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19 </a:t>
                      </a:r>
                      <a:r>
                        <a:rPr lang="bg-BG" sz="2400" dirty="0">
                          <a:latin typeface="+mj-lt"/>
                        </a:rPr>
                        <a:t>юли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33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9811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3" y="192080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  <a:endParaRPr lang="bg-BG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504738"/>
              </p:ext>
            </p:extLst>
          </p:nvPr>
        </p:nvGraphicFramePr>
        <p:xfrm>
          <a:off x="417319" y="769698"/>
          <a:ext cx="11357361" cy="595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46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2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953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Вид 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4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Записване на класираните ученици на втори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22</a:t>
                      </a:r>
                      <a:r>
                        <a:rPr lang="bg-BG" sz="2400" b="1" baseline="0" dirty="0">
                          <a:latin typeface="+mj-lt"/>
                        </a:rPr>
                        <a:t> – </a:t>
                      </a:r>
                      <a:r>
                        <a:rPr lang="bg-BG" sz="2400" b="1" dirty="0">
                          <a:latin typeface="+mj-lt"/>
                        </a:rPr>
                        <a:t>24 </a:t>
                      </a:r>
                      <a:r>
                        <a:rPr lang="bg-BG" sz="2400" dirty="0">
                          <a:latin typeface="+mj-lt"/>
                        </a:rPr>
                        <a:t>юли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4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Обявяване на свободните места за трети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25 юли </a:t>
                      </a:r>
                      <a:r>
                        <a:rPr lang="bg-BG" sz="2400" dirty="0">
                          <a:latin typeface="+mj-lt"/>
                        </a:rPr>
                        <a:t>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953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Подаване на заявление за участие в трети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26</a:t>
                      </a:r>
                      <a:r>
                        <a:rPr lang="bg-BG" sz="2400" b="1" baseline="0" dirty="0">
                          <a:latin typeface="+mj-lt"/>
                        </a:rPr>
                        <a:t> и </a:t>
                      </a:r>
                      <a:r>
                        <a:rPr lang="bg-BG" sz="2400" b="1" dirty="0">
                          <a:latin typeface="+mj-lt"/>
                        </a:rPr>
                        <a:t>29 </a:t>
                      </a:r>
                      <a:r>
                        <a:rPr lang="bg-BG" sz="2400" dirty="0">
                          <a:latin typeface="+mj-lt"/>
                        </a:rPr>
                        <a:t>юли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2382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Обявяване на резултатите от третия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30 </a:t>
                      </a:r>
                      <a:r>
                        <a:rPr lang="bg-BG" sz="2400" dirty="0">
                          <a:latin typeface="+mj-lt"/>
                        </a:rPr>
                        <a:t>юли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2382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Записване на класираните ученици на трети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31 юли и 01 август  </a:t>
                      </a:r>
                      <a:r>
                        <a:rPr lang="bg-BG" sz="2400" dirty="0">
                          <a:latin typeface="+mj-lt"/>
                        </a:rPr>
                        <a:t>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16882"/>
                  </a:ext>
                </a:extLst>
              </a:tr>
              <a:tr h="9623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Обявяване на свободните места за четвърти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02 август </a:t>
                      </a:r>
                      <a:r>
                        <a:rPr lang="bg-BG" sz="2400" dirty="0">
                          <a:latin typeface="+mj-lt"/>
                        </a:rPr>
                        <a:t>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13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07382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  <a:endParaRPr lang="bg-BG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058571"/>
              </p:ext>
            </p:extLst>
          </p:nvPr>
        </p:nvGraphicFramePr>
        <p:xfrm>
          <a:off x="231495" y="655949"/>
          <a:ext cx="11760202" cy="6039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5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4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748"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Вид 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/>
                        <a:t>Срок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Подаване на заявление за участие в четвърти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5 и 6 </a:t>
                      </a:r>
                      <a:r>
                        <a:rPr lang="bg-BG" sz="2400" dirty="0">
                          <a:latin typeface="+mj-lt"/>
                        </a:rPr>
                        <a:t>август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842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Обявяване на резултатите от четвърти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baseline="0" dirty="0">
                          <a:latin typeface="+mj-lt"/>
                        </a:rPr>
                        <a:t>до 7 </a:t>
                      </a:r>
                      <a:r>
                        <a:rPr lang="bg-BG" sz="2400" baseline="0" dirty="0">
                          <a:latin typeface="+mj-lt"/>
                        </a:rPr>
                        <a:t>август </a:t>
                      </a:r>
                      <a:r>
                        <a:rPr lang="bg-BG" sz="2400" dirty="0">
                          <a:latin typeface="+mj-lt"/>
                        </a:rPr>
                        <a:t>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6867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Записване на класираните ученици на четвърти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08 – 09 </a:t>
                      </a:r>
                      <a:r>
                        <a:rPr lang="bg-BG" sz="2400" dirty="0">
                          <a:latin typeface="+mj-lt"/>
                        </a:rPr>
                        <a:t>август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6867">
                <a:tc>
                  <a:txBody>
                    <a:bodyPr/>
                    <a:lstStyle/>
                    <a:p>
                      <a:r>
                        <a:rPr lang="bg-BG" sz="2400" dirty="0">
                          <a:latin typeface="+mj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Обявяване на свободните места след четвърти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07 </a:t>
                      </a:r>
                      <a:r>
                        <a:rPr lang="bg-BG" sz="2400" dirty="0">
                          <a:latin typeface="+mj-lt"/>
                        </a:rPr>
                        <a:t>август  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38922"/>
                  </a:ext>
                </a:extLst>
              </a:tr>
              <a:tr h="976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Попълване на свободните места след четвърти етап на класиране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dirty="0">
                          <a:latin typeface="+mj-lt"/>
                        </a:rPr>
                        <a:t>определя се от директора, </a:t>
                      </a:r>
                      <a:r>
                        <a:rPr lang="bg-BG" sz="2400" b="1" dirty="0">
                          <a:latin typeface="+mj-lt"/>
                        </a:rPr>
                        <a:t>до 11 </a:t>
                      </a:r>
                      <a:r>
                        <a:rPr lang="bg-BG" sz="2400" dirty="0">
                          <a:latin typeface="+mj-lt"/>
                        </a:rPr>
                        <a:t>септември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34578"/>
                  </a:ext>
                </a:extLst>
              </a:tr>
              <a:tr h="9768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400" dirty="0">
                          <a:latin typeface="+mj-lt"/>
                        </a:rPr>
                        <a:t>Утвърждаване</a:t>
                      </a:r>
                      <a:r>
                        <a:rPr lang="bg-BG" sz="2400" baseline="0" dirty="0">
                          <a:latin typeface="+mj-lt"/>
                        </a:rPr>
                        <a:t> на реализирания държавен прием </a:t>
                      </a:r>
                      <a:endParaRPr lang="bg-BG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400" b="1" dirty="0">
                          <a:latin typeface="+mj-lt"/>
                        </a:rPr>
                        <a:t>до 14 </a:t>
                      </a:r>
                      <a:r>
                        <a:rPr lang="bg-BG" sz="2400" dirty="0">
                          <a:latin typeface="+mj-lt"/>
                        </a:rPr>
                        <a:t>септември 2024 г. включително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70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24596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85419" y="663555"/>
            <a:ext cx="10821162" cy="3834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Подаване на документи за участие в държавния план-прием, в съответствие с </a:t>
            </a:r>
            <a:r>
              <a:rPr lang="ru-RU" sz="2400" b="1" dirty="0"/>
              <a:t>чл. 63. , ал. 1 от </a:t>
            </a:r>
            <a:r>
              <a:rPr lang="bg-BG" sz="2400" b="1" dirty="0">
                <a:cs typeface="Times New Roman" panose="02020603050405020304" pitchFamily="18" charset="0"/>
              </a:rPr>
              <a:t>Наредба № 10 от 1 септември 2016 г. за организация на дейностите в училищното образование</a:t>
            </a:r>
            <a:endParaRPr lang="bg-BG" sz="2400" b="1" dirty="0"/>
          </a:p>
          <a:p>
            <a:pPr algn="l"/>
            <a:r>
              <a:rPr lang="ru-RU" sz="2400" dirty="0"/>
              <a:t> 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90456" y="1659439"/>
            <a:ext cx="11478410" cy="391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2700" u="sng" dirty="0"/>
              <a:t>За участие в </a:t>
            </a:r>
            <a:r>
              <a:rPr lang="ru-RU" sz="2700" u="sng" dirty="0" err="1"/>
              <a:t>държавния</a:t>
            </a:r>
            <a:r>
              <a:rPr lang="ru-RU" sz="2700" u="sng" dirty="0"/>
              <a:t> план-прием в VІІІ </a:t>
            </a:r>
            <a:r>
              <a:rPr lang="ru-RU" sz="2700" u="sng" dirty="0" err="1"/>
              <a:t>клас</a:t>
            </a:r>
            <a:r>
              <a:rPr lang="ru-RU" sz="2700" u="sng" dirty="0"/>
              <a:t> </a:t>
            </a:r>
            <a:r>
              <a:rPr lang="ru-RU" sz="2700" u="sng" dirty="0" err="1"/>
              <a:t>учениците</a:t>
            </a:r>
            <a:r>
              <a:rPr lang="ru-RU" sz="2700" u="sng" dirty="0"/>
              <a:t>, успешно </a:t>
            </a:r>
            <a:r>
              <a:rPr lang="ru-RU" sz="2700" u="sng" dirty="0" err="1"/>
              <a:t>завършили</a:t>
            </a:r>
            <a:r>
              <a:rPr lang="ru-RU" sz="2700" u="sng" dirty="0"/>
              <a:t> VІІ </a:t>
            </a:r>
            <a:r>
              <a:rPr lang="ru-RU" sz="2700" u="sng" dirty="0" err="1"/>
              <a:t>клас</a:t>
            </a:r>
            <a:r>
              <a:rPr lang="ru-RU" sz="2700" u="sng" dirty="0"/>
              <a:t>, </a:t>
            </a:r>
            <a:r>
              <a:rPr lang="ru-RU" sz="2700" u="sng" dirty="0" err="1"/>
              <a:t>подават</a:t>
            </a:r>
            <a:r>
              <a:rPr lang="ru-RU" sz="2700" u="sng" dirty="0"/>
              <a:t> до </a:t>
            </a:r>
            <a:r>
              <a:rPr lang="ru-RU" sz="2700" u="sng" dirty="0" err="1"/>
              <a:t>началника</a:t>
            </a:r>
            <a:r>
              <a:rPr lang="ru-RU" sz="2700" u="sng" dirty="0"/>
              <a:t> на </a:t>
            </a:r>
            <a:r>
              <a:rPr lang="ru-RU" sz="2700" u="sng" dirty="0" err="1"/>
              <a:t>регионалното</a:t>
            </a:r>
            <a:r>
              <a:rPr lang="ru-RU" sz="2700" u="sng" dirty="0"/>
              <a:t> управление на </a:t>
            </a:r>
            <a:r>
              <a:rPr lang="ru-RU" sz="2700" u="sng" dirty="0" err="1"/>
              <a:t>образованието</a:t>
            </a:r>
            <a:r>
              <a:rPr lang="ru-RU" sz="2700" u="sng" dirty="0"/>
              <a:t> </a:t>
            </a:r>
            <a:r>
              <a:rPr lang="ru-RU" sz="2700" u="sng" dirty="0" err="1"/>
              <a:t>следните</a:t>
            </a:r>
            <a:r>
              <a:rPr lang="ru-RU" sz="2700" u="sng" dirty="0"/>
              <a:t> </a:t>
            </a:r>
            <a:r>
              <a:rPr lang="ru-RU" sz="2700" u="sng" dirty="0" err="1"/>
              <a:t>документи</a:t>
            </a:r>
            <a:r>
              <a:rPr lang="ru-RU" sz="2700" u="sng" dirty="0"/>
              <a:t>: </a:t>
            </a:r>
          </a:p>
          <a:p>
            <a:pPr algn="l"/>
            <a:r>
              <a:rPr lang="ru-RU" sz="2000" dirty="0"/>
              <a:t>1. </a:t>
            </a:r>
            <a:r>
              <a:rPr lang="ru-RU" sz="2400" b="1" dirty="0"/>
              <a:t>заявление </a:t>
            </a:r>
            <a:r>
              <a:rPr lang="ru-RU" sz="2400" dirty="0"/>
              <a:t>за участие в </a:t>
            </a:r>
            <a:r>
              <a:rPr lang="ru-RU" sz="2400" dirty="0" err="1"/>
              <a:t>първи</a:t>
            </a:r>
            <a:r>
              <a:rPr lang="ru-RU" sz="2400" dirty="0"/>
              <a:t>, в трети и в </a:t>
            </a:r>
            <a:r>
              <a:rPr lang="ru-RU" sz="2400" dirty="0" err="1"/>
              <a:t>четвърти</a:t>
            </a:r>
            <a:r>
              <a:rPr lang="ru-RU" sz="2400" dirty="0"/>
              <a:t> </a:t>
            </a:r>
            <a:r>
              <a:rPr lang="ru-RU" sz="2400" dirty="0" err="1"/>
              <a:t>етап</a:t>
            </a:r>
            <a:r>
              <a:rPr lang="ru-RU" sz="2400" dirty="0"/>
              <a:t> на </a:t>
            </a:r>
            <a:r>
              <a:rPr lang="ru-RU" sz="2400" dirty="0" err="1"/>
              <a:t>класиране</a:t>
            </a:r>
            <a:r>
              <a:rPr lang="ru-RU" sz="2400" dirty="0"/>
              <a:t> по образец </a:t>
            </a:r>
            <a:r>
              <a:rPr lang="ru-RU" sz="2400" dirty="0">
                <a:solidFill>
                  <a:srgbClr val="FF0000"/>
                </a:solidFill>
                <a:hlinkClick r:id="rId2" action="ppaction://hlinkfile"/>
              </a:rPr>
              <a:t>(приложение № 1) </a:t>
            </a:r>
            <a:r>
              <a:rPr lang="ru-RU" sz="2400" dirty="0"/>
              <a:t>с </a:t>
            </a:r>
            <a:r>
              <a:rPr lang="ru-RU" sz="2400" dirty="0" err="1"/>
              <a:t>подредени</a:t>
            </a:r>
            <a:r>
              <a:rPr lang="ru-RU" sz="2400" dirty="0"/>
              <a:t> желания; </a:t>
            </a:r>
          </a:p>
          <a:p>
            <a:pPr algn="l"/>
            <a:r>
              <a:rPr lang="ru-RU" sz="2400" dirty="0"/>
              <a:t>2. </a:t>
            </a:r>
            <a:r>
              <a:rPr lang="ru-RU" sz="2400" b="1" dirty="0"/>
              <a:t>медицинско свидетелство</a:t>
            </a:r>
            <a:r>
              <a:rPr lang="ru-RU" sz="2400" dirty="0"/>
              <a:t>, издадено от общопрактикуващия лекар на ученика – за кандидатстващите за специалности от професии; </a:t>
            </a:r>
          </a:p>
          <a:p>
            <a:pPr algn="l"/>
            <a:r>
              <a:rPr lang="ru-RU" sz="2400" dirty="0"/>
              <a:t>3. </a:t>
            </a:r>
            <a:r>
              <a:rPr lang="ru-RU" sz="2400" b="1" dirty="0"/>
              <a:t>удостоверение за признато основно образование </a:t>
            </a:r>
            <a:r>
              <a:rPr lang="ru-RU" sz="2400" dirty="0"/>
              <a:t>– за учениците от училища на чужди държави по чл. 55, ал. 2 </a:t>
            </a:r>
            <a:r>
              <a:rPr lang="en-US" sz="2400" dirty="0"/>
              <a:t>(</a:t>
            </a:r>
            <a:r>
              <a:rPr lang="ru-RU" sz="2400" dirty="0"/>
              <a:t>за места, </a:t>
            </a:r>
            <a:r>
              <a:rPr lang="ru-RU" sz="2400" dirty="0" err="1"/>
              <a:t>определени</a:t>
            </a:r>
            <a:r>
              <a:rPr lang="ru-RU" sz="2400" dirty="0"/>
              <a:t> с </a:t>
            </a:r>
            <a:r>
              <a:rPr lang="ru-RU" sz="2400" dirty="0" err="1"/>
              <a:t>държавния</a:t>
            </a:r>
            <a:r>
              <a:rPr lang="ru-RU" sz="2400" dirty="0"/>
              <a:t> план-прием в VІІІ </a:t>
            </a:r>
            <a:r>
              <a:rPr lang="ru-RU" sz="2400" dirty="0" err="1"/>
              <a:t>клас</a:t>
            </a:r>
            <a:r>
              <a:rPr lang="ru-RU" sz="2400" dirty="0"/>
              <a:t>, </a:t>
            </a:r>
            <a:r>
              <a:rPr lang="ru-RU" sz="2400" dirty="0" err="1"/>
              <a:t>могат</a:t>
            </a:r>
            <a:r>
              <a:rPr lang="ru-RU" sz="2400" dirty="0"/>
              <a:t> да </a:t>
            </a:r>
            <a:r>
              <a:rPr lang="ru-RU" sz="2400" dirty="0" err="1"/>
              <a:t>кандидатстват</a:t>
            </a:r>
            <a:r>
              <a:rPr lang="ru-RU" sz="2400" dirty="0"/>
              <a:t> и </a:t>
            </a:r>
            <a:r>
              <a:rPr lang="ru-RU" sz="2400" dirty="0" err="1"/>
              <a:t>ученици</a:t>
            </a:r>
            <a:r>
              <a:rPr lang="ru-RU" sz="2400" dirty="0"/>
              <a:t> от училища на </a:t>
            </a:r>
            <a:r>
              <a:rPr lang="ru-RU" sz="2400" dirty="0" err="1"/>
              <a:t>чужди</a:t>
            </a:r>
            <a:r>
              <a:rPr lang="ru-RU" sz="2400" dirty="0"/>
              <a:t> </a:t>
            </a:r>
            <a:r>
              <a:rPr lang="ru-RU" sz="2400" dirty="0" err="1"/>
              <a:t>държави</a:t>
            </a:r>
            <a:r>
              <a:rPr lang="ru-RU" sz="2400" dirty="0"/>
              <a:t>, </a:t>
            </a:r>
            <a:r>
              <a:rPr lang="ru-RU" sz="2400" dirty="0" err="1"/>
              <a:t>които</a:t>
            </a:r>
            <a:r>
              <a:rPr lang="ru-RU" sz="2400" dirty="0"/>
              <a:t> в </a:t>
            </a:r>
            <a:r>
              <a:rPr lang="ru-RU" sz="2400" dirty="0" err="1"/>
              <a:t>годината</a:t>
            </a:r>
            <a:r>
              <a:rPr lang="ru-RU" sz="2400" dirty="0"/>
              <a:t> на </a:t>
            </a:r>
            <a:r>
              <a:rPr lang="ru-RU" sz="2400" dirty="0" err="1"/>
              <a:t>кандидатстване</a:t>
            </a:r>
            <a:r>
              <a:rPr lang="ru-RU" sz="2400" dirty="0"/>
              <a:t> успешно </a:t>
            </a:r>
            <a:r>
              <a:rPr lang="ru-RU" sz="2400" dirty="0" err="1"/>
              <a:t>са</a:t>
            </a:r>
            <a:r>
              <a:rPr lang="ru-RU" sz="2400" dirty="0"/>
              <a:t> </a:t>
            </a:r>
            <a:r>
              <a:rPr lang="ru-RU" sz="2400" dirty="0" err="1"/>
              <a:t>завършили</a:t>
            </a:r>
            <a:r>
              <a:rPr lang="ru-RU" sz="2400" dirty="0"/>
              <a:t> </a:t>
            </a:r>
            <a:r>
              <a:rPr lang="ru-RU" sz="2400" dirty="0" err="1"/>
              <a:t>клас</a:t>
            </a:r>
            <a:r>
              <a:rPr lang="ru-RU" sz="2400" dirty="0"/>
              <a:t>, </a:t>
            </a:r>
            <a:r>
              <a:rPr lang="ru-RU" sz="2400" dirty="0" err="1"/>
              <a:t>съответстващ</a:t>
            </a:r>
            <a:r>
              <a:rPr lang="ru-RU" sz="2400" dirty="0"/>
              <a:t> на VII </a:t>
            </a:r>
            <a:r>
              <a:rPr lang="ru-RU" sz="2400" dirty="0" err="1"/>
              <a:t>клас</a:t>
            </a:r>
            <a:r>
              <a:rPr lang="ru-RU" sz="2400" dirty="0"/>
              <a:t> в </a:t>
            </a:r>
            <a:r>
              <a:rPr lang="ru-RU" sz="2400" dirty="0" err="1"/>
              <a:t>България</a:t>
            </a:r>
            <a:r>
              <a:rPr lang="ru-RU" sz="2400" dirty="0"/>
              <a:t>, </a:t>
            </a:r>
            <a:r>
              <a:rPr lang="ru-RU" sz="2400" dirty="0" err="1"/>
              <a:t>който</a:t>
            </a:r>
            <a:r>
              <a:rPr lang="ru-RU" sz="2400" dirty="0"/>
              <a:t> е </a:t>
            </a:r>
            <a:r>
              <a:rPr lang="ru-RU" sz="2400" dirty="0" err="1"/>
              <a:t>признат</a:t>
            </a:r>
            <a:r>
              <a:rPr lang="ru-RU" sz="2400" dirty="0"/>
              <a:t> при </a:t>
            </a:r>
            <a:r>
              <a:rPr lang="ru-RU" sz="2400" dirty="0" err="1"/>
              <a:t>условията</a:t>
            </a:r>
            <a:r>
              <a:rPr lang="ru-RU" sz="2400" dirty="0"/>
              <a:t> и по </a:t>
            </a:r>
            <a:r>
              <a:rPr lang="ru-RU" sz="2400" dirty="0" err="1"/>
              <a:t>реда</a:t>
            </a:r>
            <a:r>
              <a:rPr lang="ru-RU" sz="2400" dirty="0"/>
              <a:t> на </a:t>
            </a:r>
            <a:r>
              <a:rPr lang="ru-RU" sz="2400" dirty="0" err="1"/>
              <a:t>Наредба</a:t>
            </a:r>
            <a:r>
              <a:rPr lang="ru-RU" sz="2400" dirty="0"/>
              <a:t> № 11 от 1.09.2016 г. за оценяване на резултатите от обучението на учениците </a:t>
            </a:r>
            <a:r>
              <a:rPr lang="en-US" sz="2400" dirty="0"/>
              <a:t>)</a:t>
            </a:r>
            <a:r>
              <a:rPr lang="ru-RU" sz="2400" dirty="0"/>
              <a:t>. </a:t>
            </a:r>
          </a:p>
          <a:p>
            <a:pPr algn="l"/>
            <a:endParaRPr lang="ru-RU" sz="2000" dirty="0"/>
          </a:p>
          <a:p>
            <a:pPr algn="l"/>
            <a:r>
              <a:rPr lang="ru-RU" sz="2400" dirty="0" err="1"/>
              <a:t>Заявлението</a:t>
            </a:r>
            <a:r>
              <a:rPr lang="ru-RU" sz="2400" dirty="0"/>
              <a:t> за участие </a:t>
            </a:r>
            <a:r>
              <a:rPr lang="ru-RU" sz="2400" dirty="0" err="1"/>
              <a:t>във</a:t>
            </a:r>
            <a:r>
              <a:rPr lang="ru-RU" sz="2400" dirty="0"/>
              <a:t> </a:t>
            </a:r>
            <a:r>
              <a:rPr lang="ru-RU" sz="2400" dirty="0" err="1"/>
              <a:t>втори</a:t>
            </a:r>
            <a:r>
              <a:rPr lang="ru-RU" sz="2400" dirty="0"/>
              <a:t> </a:t>
            </a:r>
            <a:r>
              <a:rPr lang="ru-RU" sz="2400" dirty="0" err="1"/>
              <a:t>етап</a:t>
            </a:r>
            <a:r>
              <a:rPr lang="ru-RU" sz="2400" dirty="0"/>
              <a:t> на </a:t>
            </a:r>
            <a:r>
              <a:rPr lang="ru-RU" sz="2400" dirty="0" err="1"/>
              <a:t>класиране</a:t>
            </a:r>
            <a:r>
              <a:rPr lang="ru-RU" sz="2400" dirty="0"/>
              <a:t> по образец (</a:t>
            </a:r>
            <a:r>
              <a:rPr lang="ru-RU" sz="2400" dirty="0">
                <a:hlinkClick r:id="rId3" action="ppaction://hlinkfile"/>
              </a:rPr>
              <a:t>приложение № 2</a:t>
            </a:r>
            <a:r>
              <a:rPr lang="ru-RU" sz="24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96916806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85419" y="663555"/>
            <a:ext cx="10821162" cy="3834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bg-BG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dirty="0"/>
              <a:t> 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90456" y="1659439"/>
            <a:ext cx="11478410" cy="39130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ru-RU" sz="2700" u="sng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290457" y="1659439"/>
            <a:ext cx="117473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800" b="1" dirty="0">
                <a:latin typeface="+mj-lt"/>
              </a:rPr>
              <a:t>В съответствие с чл. 63. , ал. 5,  </a:t>
            </a:r>
            <a:r>
              <a:rPr lang="ru-RU" sz="2800" dirty="0">
                <a:latin typeface="+mj-lt"/>
              </a:rPr>
              <a:t>в </a:t>
            </a:r>
            <a:r>
              <a:rPr lang="ru-RU" sz="2800" dirty="0" err="1">
                <a:latin typeface="+mj-lt"/>
              </a:rPr>
              <a:t>случаите</a:t>
            </a:r>
            <a:r>
              <a:rPr lang="ru-RU" sz="2800" dirty="0">
                <a:latin typeface="+mj-lt"/>
              </a:rPr>
              <a:t> </a:t>
            </a:r>
            <a:r>
              <a:rPr lang="ru-RU" sz="2800" dirty="0" err="1">
                <a:latin typeface="+mj-lt"/>
              </a:rPr>
              <a:t>когато</a:t>
            </a:r>
            <a:r>
              <a:rPr lang="ru-RU" sz="2800" dirty="0">
                <a:latin typeface="+mj-lt"/>
              </a:rPr>
              <a:t> </a:t>
            </a:r>
            <a:r>
              <a:rPr lang="ru-RU" sz="2800" dirty="0" err="1">
                <a:latin typeface="+mj-lt"/>
              </a:rPr>
              <a:t>заявлението</a:t>
            </a:r>
            <a:r>
              <a:rPr lang="ru-RU" sz="2800" dirty="0">
                <a:latin typeface="+mj-lt"/>
              </a:rPr>
              <a:t> по ал. 1, т. </a:t>
            </a:r>
            <a:r>
              <a:rPr lang="en-US" sz="2800" dirty="0">
                <a:latin typeface="+mj-lt"/>
              </a:rPr>
              <a:t>1 </a:t>
            </a:r>
            <a:r>
              <a:rPr lang="en-US" sz="2800" dirty="0">
                <a:latin typeface="+mj-lt"/>
                <a:hlinkClick r:id="rId2" action="ppaction://hlinkfile"/>
              </a:rPr>
              <a:t>(</a:t>
            </a:r>
            <a:r>
              <a:rPr lang="bg-BG" sz="2800" dirty="0">
                <a:latin typeface="+mj-lt"/>
                <a:hlinkClick r:id="rId2" action="ppaction://hlinkfile"/>
              </a:rPr>
              <a:t>Приложение 1</a:t>
            </a:r>
            <a:r>
              <a:rPr lang="en-US" sz="2800" dirty="0">
                <a:latin typeface="+mj-lt"/>
                <a:hlinkClick r:id="rId2" action="ppaction://hlinkfile"/>
              </a:rPr>
              <a:t>)</a:t>
            </a:r>
            <a:r>
              <a:rPr lang="bg-BG" sz="2800" dirty="0">
                <a:latin typeface="+mj-lt"/>
                <a:hlinkClick r:id="rId2" action="ppaction://hlinkfile"/>
              </a:rPr>
              <a:t> </a:t>
            </a:r>
            <a:r>
              <a:rPr lang="bg-BG" sz="2800" dirty="0">
                <a:latin typeface="+mj-lt"/>
              </a:rPr>
              <a:t>и </a:t>
            </a:r>
            <a:r>
              <a:rPr lang="ru-RU" sz="2800" dirty="0" err="1">
                <a:latin typeface="+mj-lt"/>
              </a:rPr>
              <a:t>документите</a:t>
            </a:r>
            <a:r>
              <a:rPr lang="ru-RU" sz="2800" dirty="0">
                <a:latin typeface="+mj-lt"/>
              </a:rPr>
              <a:t> се </a:t>
            </a:r>
            <a:r>
              <a:rPr lang="ru-RU" sz="2800" dirty="0" err="1">
                <a:latin typeface="+mj-lt"/>
              </a:rPr>
              <a:t>подават</a:t>
            </a:r>
            <a:r>
              <a:rPr lang="ru-RU" sz="2800" dirty="0">
                <a:latin typeface="+mj-lt"/>
              </a:rPr>
              <a:t> в училища, в </a:t>
            </a:r>
            <a:r>
              <a:rPr lang="ru-RU" sz="2800" dirty="0" err="1">
                <a:latin typeface="+mj-lt"/>
              </a:rPr>
              <a:t>които</a:t>
            </a:r>
            <a:r>
              <a:rPr lang="ru-RU" sz="2800" dirty="0">
                <a:latin typeface="+mj-lt"/>
              </a:rPr>
              <a:t> </a:t>
            </a:r>
            <a:r>
              <a:rPr lang="ru-RU" sz="2800" dirty="0" err="1">
                <a:latin typeface="+mj-lt"/>
              </a:rPr>
              <a:t>ще</a:t>
            </a:r>
            <a:r>
              <a:rPr lang="ru-RU" sz="2800" dirty="0">
                <a:latin typeface="+mj-lt"/>
              </a:rPr>
              <a:t> се </a:t>
            </a:r>
            <a:r>
              <a:rPr lang="ru-RU" sz="2800" dirty="0" err="1">
                <a:latin typeface="+mj-lt"/>
              </a:rPr>
              <a:t>приемат</a:t>
            </a:r>
            <a:r>
              <a:rPr lang="ru-RU" sz="2800" dirty="0">
                <a:latin typeface="+mj-lt"/>
              </a:rPr>
              <a:t> </a:t>
            </a:r>
            <a:r>
              <a:rPr lang="ru-RU" sz="2800" dirty="0" err="1">
                <a:latin typeface="+mj-lt"/>
              </a:rPr>
              <a:t>документи</a:t>
            </a:r>
            <a:r>
              <a:rPr lang="ru-RU" sz="2800" dirty="0">
                <a:latin typeface="+mj-lt"/>
              </a:rPr>
              <a:t> за участие в </a:t>
            </a:r>
            <a:r>
              <a:rPr lang="ru-RU" sz="2800" dirty="0" err="1">
                <a:latin typeface="+mj-lt"/>
              </a:rPr>
              <a:t>класирането</a:t>
            </a:r>
            <a:r>
              <a:rPr lang="ru-RU" sz="2800" dirty="0">
                <a:latin typeface="+mj-lt"/>
              </a:rPr>
              <a:t>,  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длъжностни лица,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определени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от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началника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на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регионалното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управление на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образованието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въвеждат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данните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от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заявлението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и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документите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в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електронната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платформа,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разпечатват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заявлението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за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подписване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от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родителите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и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връщат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оригиналите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 на </a:t>
            </a:r>
            <a:r>
              <a:rPr lang="ru-RU" sz="2800" dirty="0" err="1">
                <a:solidFill>
                  <a:srgbClr val="000000"/>
                </a:solidFill>
                <a:latin typeface="+mj-lt"/>
              </a:rPr>
              <a:t>документите</a:t>
            </a:r>
            <a:r>
              <a:rPr lang="ru-RU" sz="2800" dirty="0">
                <a:solidFill>
                  <a:srgbClr val="000000"/>
                </a:solidFill>
                <a:latin typeface="+mj-lt"/>
              </a:rPr>
              <a:t>. </a:t>
            </a:r>
            <a:endParaRPr lang="bg-BG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719234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522" y="725014"/>
            <a:ext cx="11581954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dirty="0"/>
              <a:t>Чл. 63. ал. </a:t>
            </a:r>
            <a:r>
              <a:rPr lang="en-US" sz="2400" dirty="0"/>
              <a:t>1</a:t>
            </a:r>
            <a:r>
              <a:rPr lang="bg-BG" sz="2400" dirty="0"/>
              <a:t>, т. 8 </a:t>
            </a:r>
            <a:r>
              <a:rPr lang="ru-RU" sz="2400" dirty="0"/>
              <a:t> заявление </a:t>
            </a:r>
            <a:r>
              <a:rPr lang="ru-RU" sz="2400" b="1" dirty="0"/>
              <a:t>за използване на резултатите от областен и/или национален кръг </a:t>
            </a:r>
            <a:r>
              <a:rPr lang="ru-RU" sz="2400" dirty="0"/>
              <a:t>от олимпиадата от календара на МОН по български език и литература и/или от областен и/или национален кръг от олимпиадата по математика, проведени в годината на кандидатстване, вместо резултатите от националното външно оценяване </a:t>
            </a:r>
            <a:r>
              <a:rPr lang="ru-RU" sz="2400" dirty="0">
                <a:hlinkClick r:id="rId2" action="ppaction://hlinkfile"/>
              </a:rPr>
              <a:t>(приложение № 1а) </a:t>
            </a:r>
            <a:r>
              <a:rPr lang="ru-RU" sz="2400" dirty="0"/>
              <a:t>– само в случаите по чл. 57, ал. 6. – когато здравословното състояние на ученик не му позволява да се яви на изпит от националното външно оценяване, защото е в болничен престой или е под задължителна изолация или задължителна карантина, </a:t>
            </a:r>
            <a:r>
              <a:rPr lang="ru-RU" sz="2400" dirty="0">
                <a:solidFill>
                  <a:srgbClr val="FF0000"/>
                </a:solidFill>
              </a:rPr>
              <a:t>но в годината на кандидатстване ученикът е участвал на областен и/или национален кръг на олимпиадата от календара на МОН по български език и литература и/или по математика.  Балът му се формира, като вместо резултата от националното външно оценяване се използва по-високият му резултат по съответния учебен предмет от областния или националния кръг на олимпиада, изразен в точки като процент от максималния брой точки – </a:t>
            </a:r>
            <a:r>
              <a:rPr lang="ru-RU" sz="2800" b="1" dirty="0">
                <a:solidFill>
                  <a:srgbClr val="FF0000"/>
                </a:solidFill>
              </a:rPr>
              <a:t>в срок до 05. 07. 2024 г.</a:t>
            </a:r>
          </a:p>
          <a:p>
            <a:pPr algn="just"/>
            <a:r>
              <a:rPr lang="ru-RU" sz="2800" dirty="0"/>
              <a:t>Прилагат се копия на документи от болнично заведение или от регионална здравна инспекция, доказващи болничния престой или задлжителна изолация, съответно карантина, като се представяти оригиналите им за сравненяване</a:t>
            </a:r>
          </a:p>
        </p:txBody>
      </p:sp>
    </p:spTree>
    <p:extLst>
      <p:ext uri="{BB962C8B-B14F-4D97-AF65-F5344CB8AC3E}">
        <p14:creationId xmlns:p14="http://schemas.microsoft.com/office/powerpoint/2010/main" val="108782826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b="1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362896" y="2117551"/>
            <a:ext cx="114662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just">
              <a:buNone/>
            </a:pPr>
            <a:r>
              <a:rPr lang="bg-BG" sz="3600" dirty="0">
                <a:latin typeface="+mj-lt"/>
                <a:cs typeface="Times New Roman" panose="02020603050405020304" pitchFamily="18" charset="0"/>
              </a:rPr>
              <a:t>ал. 7. Извън случаите по ал. 6 балът на ученик, който не се е явил на националното външно оценяване, се формира по реда на ал. 1, като резултатът от националното външно оценяване по предмета, по който </a:t>
            </a:r>
            <a:r>
              <a:rPr lang="bg-BG" sz="3600" b="1" dirty="0">
                <a:latin typeface="+mj-lt"/>
                <a:cs typeface="Times New Roman" panose="02020603050405020304" pitchFamily="18" charset="0"/>
              </a:rPr>
              <a:t>не се е явил, се приема за нула точки.</a:t>
            </a:r>
            <a:r>
              <a:rPr lang="bg-BG" sz="3600" b="1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5487374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175351" y="699508"/>
            <a:ext cx="1140009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2336" lvl="1" indent="0" algn="ctr"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r>
              <a:rPr lang="ru-RU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Раздел VI "а". </a:t>
            </a:r>
          </a:p>
          <a:p>
            <a:pPr marL="402336" lvl="1" algn="ctr">
              <a:buClr>
                <a:schemeClr val="tx1">
                  <a:lumMod val="50000"/>
                  <a:lumOff val="50000"/>
                </a:schemeClr>
              </a:buClr>
              <a:defRPr/>
            </a:pPr>
            <a:r>
              <a:rPr lang="bg-BG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Прием на ученици в V, в VIII и в XI клас след полагане на изпит от националното външно оценяване и/или за проверка на способностите на допълнително определена дата </a:t>
            </a:r>
            <a:r>
              <a:rPr lang="ru-RU" sz="2000" dirty="0">
                <a:solidFill>
                  <a:srgbClr val="FF0000"/>
                </a:solidFill>
                <a:latin typeface="+mj-lt"/>
              </a:rPr>
              <a:t>от </a:t>
            </a:r>
            <a:r>
              <a:rPr lang="bg-BG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Наредба № 10 от 1 септември 2016 г. за организация на дейностите в училищното образование</a:t>
            </a:r>
            <a:endParaRPr lang="bg-BG" sz="2000" dirty="0">
              <a:solidFill>
                <a:srgbClr val="FF0000"/>
              </a:solidFill>
              <a:latin typeface="+mj-lt"/>
            </a:endParaRPr>
          </a:p>
          <a:p>
            <a:pPr marL="402336" lvl="1" indent="0" algn="ctr">
              <a:spcBef>
                <a:spcPts val="0"/>
              </a:spcBef>
              <a:buClr>
                <a:schemeClr val="tx1">
                  <a:lumMod val="50000"/>
                  <a:lumOff val="50000"/>
                </a:schemeClr>
              </a:buClr>
              <a:buNone/>
              <a:defRPr/>
            </a:pPr>
            <a:r>
              <a:rPr lang="bg-BG" sz="2000" b="1" dirty="0"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502015" y="2247663"/>
            <a:ext cx="11468456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lnSpc>
                <a:spcPct val="150000"/>
              </a:lnSpc>
              <a:buNone/>
            </a:pPr>
            <a:r>
              <a:rPr lang="bg-BG" sz="2400" dirty="0">
                <a:latin typeface="+mj-lt"/>
                <a:cs typeface="Times New Roman" panose="02020603050405020304" pitchFamily="18" charset="0"/>
              </a:rPr>
              <a:t>Чл. 94а. (1) На </a:t>
            </a:r>
            <a:r>
              <a:rPr lang="bg-BG" sz="2400" b="1" dirty="0">
                <a:latin typeface="+mj-lt"/>
                <a:cs typeface="Times New Roman" panose="02020603050405020304" pitchFamily="18" charset="0"/>
              </a:rPr>
              <a:t>допълнително определена </a:t>
            </a:r>
            <a:r>
              <a:rPr lang="bg-BG" sz="2400" dirty="0">
                <a:latin typeface="+mj-lt"/>
                <a:cs typeface="Times New Roman" panose="02020603050405020304" pitchFamily="18" charset="0"/>
              </a:rPr>
              <a:t>от министъра на образованието и науката дата за провеждане на изпит от националното външно оценяване по учебните предмети български език и литература и/или математика имат право да се явят учениците, които не са се явили на съответния изпит: 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bg-BG" sz="2400" dirty="0">
                <a:latin typeface="+mj-lt"/>
                <a:cs typeface="Times New Roman" panose="02020603050405020304" pitchFamily="18" charset="0"/>
              </a:rPr>
              <a:t>	1. защото в деня на изпита са били в </a:t>
            </a:r>
            <a:r>
              <a:rPr lang="bg-BG" sz="2400" b="1" u="sng" dirty="0">
                <a:latin typeface="+mj-lt"/>
                <a:cs typeface="Times New Roman" panose="02020603050405020304" pitchFamily="18" charset="0"/>
              </a:rPr>
              <a:t>болничен престой</a:t>
            </a:r>
            <a:r>
              <a:rPr lang="bg-BG" sz="2400" dirty="0">
                <a:latin typeface="+mj-lt"/>
                <a:cs typeface="Times New Roman" panose="02020603050405020304" pitchFamily="18" charset="0"/>
              </a:rPr>
              <a:t>, под задължителна изолация или задължителна карантина; или </a:t>
            </a:r>
          </a:p>
          <a:p>
            <a:pPr marL="82296" indent="0">
              <a:lnSpc>
                <a:spcPct val="150000"/>
              </a:lnSpc>
              <a:buNone/>
            </a:pPr>
            <a:r>
              <a:rPr lang="bg-BG" sz="2400" dirty="0">
                <a:latin typeface="+mj-lt"/>
                <a:cs typeface="Times New Roman" panose="02020603050405020304" pitchFamily="18" charset="0"/>
              </a:rPr>
              <a:t>	2. поради </a:t>
            </a:r>
            <a:r>
              <a:rPr lang="bg-BG" sz="2400" b="1" u="sng" dirty="0">
                <a:latin typeface="+mj-lt"/>
                <a:cs typeface="Times New Roman" panose="02020603050405020304" pitchFamily="18" charset="0"/>
              </a:rPr>
              <a:t>смъртен случай на член от семейството му</a:t>
            </a:r>
            <a:r>
              <a:rPr lang="bg-BG" sz="2400" dirty="0">
                <a:latin typeface="+mj-lt"/>
                <a:cs typeface="Times New Roman" panose="02020603050405020304" pitchFamily="18" charset="0"/>
              </a:rPr>
              <a:t>, настъпил до един месец преди изпита; </a:t>
            </a:r>
          </a:p>
        </p:txBody>
      </p:sp>
    </p:spTree>
    <p:extLst>
      <p:ext uri="{BB962C8B-B14F-4D97-AF65-F5344CB8AC3E}">
        <p14:creationId xmlns:p14="http://schemas.microsoft.com/office/powerpoint/2010/main" val="236505230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361772" y="1092079"/>
            <a:ext cx="11468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94а. (2) </a:t>
            </a:r>
            <a:r>
              <a:rPr lang="ru-RU" sz="2400" dirty="0"/>
              <a:t> За </a:t>
            </a:r>
            <a:r>
              <a:rPr lang="ru-RU" sz="2400" dirty="0" err="1"/>
              <a:t>явяване</a:t>
            </a:r>
            <a:r>
              <a:rPr lang="ru-RU" sz="2400" dirty="0"/>
              <a:t> на </a:t>
            </a:r>
            <a:r>
              <a:rPr lang="ru-RU" sz="2400" dirty="0" err="1"/>
              <a:t>изпит</a:t>
            </a:r>
            <a:r>
              <a:rPr lang="ru-RU" sz="2400" dirty="0"/>
              <a:t> на </a:t>
            </a:r>
            <a:r>
              <a:rPr lang="ru-RU" sz="2400" dirty="0" err="1"/>
              <a:t>допълнително</a:t>
            </a:r>
            <a:r>
              <a:rPr lang="ru-RU" sz="2400" dirty="0"/>
              <a:t> определена дата при </a:t>
            </a:r>
            <a:r>
              <a:rPr lang="ru-RU" sz="2400" dirty="0" err="1"/>
              <a:t>условията</a:t>
            </a:r>
            <a:r>
              <a:rPr lang="ru-RU" sz="2400" dirty="0"/>
              <a:t> на ал. 1 родителите/настойниците на ученика </a:t>
            </a:r>
            <a:r>
              <a:rPr lang="ru-RU" sz="2400" dirty="0">
                <a:solidFill>
                  <a:srgbClr val="FF0000"/>
                </a:solidFill>
              </a:rPr>
              <a:t>подават заявление до началника на регионалното управление на образованието, </a:t>
            </a:r>
            <a:r>
              <a:rPr lang="ru-RU" sz="2400" dirty="0"/>
              <a:t>към което прилагат </a:t>
            </a:r>
            <a:r>
              <a:rPr lang="ru-RU" sz="2400" dirty="0">
                <a:solidFill>
                  <a:srgbClr val="FF0000"/>
                </a:solidFill>
              </a:rPr>
              <a:t>копия на документите </a:t>
            </a:r>
            <a:r>
              <a:rPr lang="ru-RU" sz="2400" dirty="0"/>
              <a:t>от болничното заведение, доказващи болничния престой, от регионалната здравна инспекция –  за </a:t>
            </a:r>
            <a:r>
              <a:rPr lang="ru-RU" sz="2400" dirty="0">
                <a:latin typeface="+mj-lt"/>
              </a:rPr>
              <a:t>наложената</a:t>
            </a:r>
            <a:r>
              <a:rPr lang="ru-RU" sz="2400" dirty="0"/>
              <a:t> изолация, съответно карантина, или копие на препис-извлечение от акта за смърт. </a:t>
            </a:r>
          </a:p>
          <a:p>
            <a:pPr marL="82296" indent="0" algn="just">
              <a:buNone/>
            </a:pPr>
            <a:r>
              <a:rPr lang="ru-RU" sz="2400" dirty="0">
                <a:solidFill>
                  <a:srgbClr val="FF0000"/>
                </a:solidFill>
              </a:rPr>
              <a:t>Заявлението се подава до седем работни дни след редовната дата за провеждане на съответния изпит. </a:t>
            </a:r>
            <a:endParaRPr lang="bg-B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1641109" y="4458822"/>
            <a:ext cx="9283581" cy="206928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82296" indent="0" algn="ctr">
              <a:lnSpc>
                <a:spcPct val="170000"/>
              </a:lnSpc>
              <a:buNone/>
            </a:pP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За </a:t>
            </a:r>
            <a:r>
              <a:rPr lang="ru-RU" sz="2000" b="1" dirty="0" err="1">
                <a:latin typeface="+mj-lt"/>
                <a:cs typeface="Times New Roman" panose="02020603050405020304" pitchFamily="18" charset="0"/>
              </a:rPr>
              <a:t>Български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+mj-lt"/>
                <a:cs typeface="Times New Roman" panose="02020603050405020304" pitchFamily="18" charset="0"/>
              </a:rPr>
              <a:t>език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 и литература: 19 ЮНИ +7 РАБОТНИ ДНИ = </a:t>
            </a:r>
            <a:r>
              <a:rPr lang="ru-RU" sz="2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ДО 28 ЮНИ</a:t>
            </a:r>
          </a:p>
          <a:p>
            <a:pPr marL="82296" indent="0" algn="ctr">
              <a:lnSpc>
                <a:spcPct val="170000"/>
              </a:lnSpc>
              <a:buNone/>
            </a:pP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За Математика:21 ЮНИ + 7 РАБОТНИ ДНИ  = </a:t>
            </a:r>
            <a:r>
              <a:rPr lang="ru-RU" sz="2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ДО 02 ЮЛИ</a:t>
            </a:r>
            <a:endParaRPr lang="en-US" sz="20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marL="82296" algn="ctr">
              <a:lnSpc>
                <a:spcPct val="170000"/>
              </a:lnSpc>
            </a:pP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За проверка на способностите по музика:25 ЮНИ + 7 РАБОТНИ ДНИ  = </a:t>
            </a:r>
            <a:r>
              <a:rPr lang="ru-RU" sz="2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ДО 04 ЮЛИ</a:t>
            </a:r>
            <a:endParaRPr lang="en-US" sz="20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marL="82296" indent="0" algn="ctr">
              <a:lnSpc>
                <a:spcPct val="170000"/>
              </a:lnSpc>
              <a:buNone/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88668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339969" y="617517"/>
            <a:ext cx="115935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latin typeface="+mj-lt"/>
                <a:cs typeface="Times New Roman" panose="02020603050405020304" pitchFamily="18" charset="0"/>
              </a:rPr>
              <a:t>Чл. 94а. (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3</a:t>
            </a:r>
            <a:r>
              <a:rPr lang="bg-BG" sz="2000" dirty="0">
                <a:latin typeface="+mj-lt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+mj-lt"/>
              </a:rPr>
              <a:t> </a:t>
            </a:r>
            <a:r>
              <a:rPr lang="ru-RU" sz="2000" b="1" dirty="0">
                <a:latin typeface="+mj-lt"/>
              </a:rPr>
              <a:t>До два работни дни </a:t>
            </a:r>
            <a:r>
              <a:rPr lang="ru-RU" sz="2000" dirty="0">
                <a:latin typeface="+mj-lt"/>
              </a:rPr>
              <a:t>след изтичане на срока по ал. 2 началникът на регионалното управление на образованието уведомява министъра на образованието и науката за подадените заявления по ал. 2 и за определяне на допълнителна дата на съответния изпит.</a:t>
            </a:r>
            <a:r>
              <a:rPr lang="ru-RU" sz="2000" dirty="0"/>
              <a:t> </a:t>
            </a:r>
            <a:endParaRPr lang="ru-RU" sz="2000" dirty="0">
              <a:latin typeface="+mj-lt"/>
            </a:endParaRPr>
          </a:p>
          <a:p>
            <a:r>
              <a:rPr lang="ru-RU" sz="2000" dirty="0">
                <a:latin typeface="+mj-lt"/>
              </a:rPr>
              <a:t>(4) След определяне на допълнителна дата за съответния изпит министърът на образованието и науката със заповед </a:t>
            </a:r>
            <a:r>
              <a:rPr lang="ru-RU" sz="2000" b="1" dirty="0">
                <a:latin typeface="+mj-lt"/>
              </a:rPr>
              <a:t>определя график </a:t>
            </a:r>
            <a:r>
              <a:rPr lang="ru-RU" sz="2000" dirty="0">
                <a:latin typeface="+mj-lt"/>
              </a:rPr>
              <a:t>на дейностите по приемане на учениците по ал. 1 за съответните класове. </a:t>
            </a:r>
          </a:p>
          <a:p>
            <a:r>
              <a:rPr lang="ru-RU" sz="2000" dirty="0">
                <a:latin typeface="+mj-lt"/>
              </a:rPr>
              <a:t>(5) Изпитите за националното външно оценяване и за проверка на способностите на допълнително определената дата се организират и провеждат при условията и по</a:t>
            </a:r>
            <a:r>
              <a:rPr lang="bg-BG" sz="2000" dirty="0">
                <a:latin typeface="+mj-lt"/>
              </a:rPr>
              <a:t> реда на Наредба №</a:t>
            </a:r>
            <a:r>
              <a:rPr lang="bg-BG" sz="2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</a:rPr>
              <a:t>№ 11 от 2016 г. за оценяване на резултатите от обучението на учениците. </a:t>
            </a:r>
          </a:p>
          <a:p>
            <a:endParaRPr lang="ru-RU" sz="2000" dirty="0">
              <a:latin typeface="+mj-lt"/>
            </a:endParaRPr>
          </a:p>
          <a:p>
            <a:r>
              <a:rPr lang="ru-RU" sz="2000" dirty="0">
                <a:latin typeface="+mj-lt"/>
              </a:rPr>
              <a:t>Чл. 94б. (1)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За учениците, подали заявление за явяване на изпит на допълнително определена дата, се извършва отделно класиране</a:t>
            </a:r>
            <a:r>
              <a:rPr lang="ru-RU" sz="2000" b="1" dirty="0">
                <a:latin typeface="+mj-lt"/>
              </a:rPr>
              <a:t>. </a:t>
            </a:r>
          </a:p>
          <a:p>
            <a:pPr marL="80963" indent="636588">
              <a:buNone/>
            </a:pPr>
            <a:r>
              <a:rPr lang="ru-RU" sz="2000" dirty="0">
                <a:latin typeface="+mj-lt"/>
              </a:rPr>
              <a:t>(2) В </a:t>
            </a:r>
            <a:r>
              <a:rPr lang="ru-RU" sz="2000" dirty="0" err="1">
                <a:latin typeface="+mj-lt"/>
              </a:rPr>
              <a:t>класирането</a:t>
            </a:r>
            <a:r>
              <a:rPr lang="ru-RU" sz="2000" dirty="0">
                <a:latin typeface="+mj-lt"/>
              </a:rPr>
              <a:t> по ал. 1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нямат право да участват ученици, </a:t>
            </a:r>
            <a:r>
              <a:rPr lang="bg-BG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които са подали заявление за участие в редовните дати за класиране. </a:t>
            </a:r>
          </a:p>
          <a:p>
            <a:r>
              <a:rPr lang="ru-RU" sz="2000" dirty="0">
                <a:latin typeface="+mj-lt"/>
              </a:rPr>
              <a:t>(3) Балът за класиране на учениците по ал. 1 се формира при условията на раздел </a:t>
            </a:r>
            <a:r>
              <a:rPr lang="en-US" sz="2000" dirty="0">
                <a:latin typeface="+mj-lt"/>
              </a:rPr>
              <a:t>I</a:t>
            </a:r>
            <a:r>
              <a:rPr lang="ru-RU" sz="2000" dirty="0">
                <a:latin typeface="+mj-lt"/>
              </a:rPr>
              <a:t>V, като се включват и оценките от изпитите от националното външно оценяване и/или за проверка на способностите,</a:t>
            </a:r>
            <a:r>
              <a:rPr lang="ru-RU" sz="2000" b="1" dirty="0">
                <a:latin typeface="+mj-lt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които ученикът е положил на редовните дати</a:t>
            </a:r>
            <a:r>
              <a:rPr lang="ru-RU" sz="2000" b="1" dirty="0">
                <a:latin typeface="+mj-lt"/>
              </a:rPr>
              <a:t>. </a:t>
            </a:r>
          </a:p>
          <a:p>
            <a:r>
              <a:rPr lang="ru-RU" sz="2000" dirty="0">
                <a:latin typeface="+mj-lt"/>
              </a:rPr>
              <a:t>(4)</a:t>
            </a:r>
            <a:r>
              <a:rPr lang="ru-RU" sz="2000" b="1" dirty="0">
                <a:latin typeface="+mj-lt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Класирането </a:t>
            </a:r>
            <a:r>
              <a:rPr lang="ru-RU" sz="2000" dirty="0">
                <a:latin typeface="+mj-lt"/>
              </a:rPr>
              <a:t>на учениците за приема в VIII клас се извършва централизирано на областно ниво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в един етап </a:t>
            </a:r>
            <a:r>
              <a:rPr lang="ru-RU" sz="2000" dirty="0">
                <a:latin typeface="+mj-lt"/>
              </a:rPr>
              <a:t>от комисията съответно по чл. 54, ал. 4, т. 1, </a:t>
            </a:r>
            <a:endParaRPr lang="bg-BG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215136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39848" y="617517"/>
            <a:ext cx="1224158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+mj-lt"/>
              </a:rPr>
              <a:t>Чл. 94в. (1) За участие в класирането по този раздел до три работни дни след датата на обявяване на резултатите от изпитите по чл. 94а, ал. 1 учениците подават документи за прием в VIII клас - документите по чл. 63, ал. 1 </a:t>
            </a:r>
            <a:r>
              <a:rPr lang="ru-RU" sz="2400" dirty="0">
                <a:solidFill>
                  <a:srgbClr val="FF0000"/>
                </a:solidFill>
                <a:latin typeface="+mj-lt"/>
                <a:hlinkClick r:id="rId2" action="ppaction://hlinkfile"/>
              </a:rPr>
              <a:t>Приложение 1</a:t>
            </a:r>
            <a:r>
              <a:rPr lang="ru-RU" sz="2400" dirty="0">
                <a:latin typeface="+mj-lt"/>
              </a:rPr>
              <a:t>; </a:t>
            </a:r>
          </a:p>
          <a:p>
            <a:r>
              <a:rPr lang="ru-RU" sz="2400" dirty="0">
                <a:latin typeface="+mj-lt"/>
              </a:rPr>
              <a:t>(3) Документи по ал. 1, т. 1 и 2 </a:t>
            </a:r>
            <a:r>
              <a:rPr lang="ru-RU" sz="2400" b="1" dirty="0">
                <a:solidFill>
                  <a:srgbClr val="FF0000"/>
                </a:solidFill>
                <a:latin typeface="+mj-lt"/>
              </a:rPr>
              <a:t>се подават до началника на регионалното управление на образованието: </a:t>
            </a:r>
          </a:p>
          <a:p>
            <a:r>
              <a:rPr lang="ru-RU" sz="2400" b="1" dirty="0">
                <a:solidFill>
                  <a:srgbClr val="FF0000"/>
                </a:solidFill>
                <a:latin typeface="+mj-lt"/>
              </a:rPr>
              <a:t>	1. по електронен път чрез електронна платформа; </a:t>
            </a:r>
          </a:p>
          <a:p>
            <a:r>
              <a:rPr lang="ru-RU" sz="2400" b="1" dirty="0">
                <a:solidFill>
                  <a:srgbClr val="FF0000"/>
                </a:solidFill>
                <a:latin typeface="+mj-lt"/>
              </a:rPr>
              <a:t>	2. в съответното регионално управление на образованието</a:t>
            </a:r>
            <a:r>
              <a:rPr lang="ru-RU" sz="2400" dirty="0">
                <a:solidFill>
                  <a:srgbClr val="FF0000"/>
                </a:solidFill>
                <a:latin typeface="+mj-lt"/>
              </a:rPr>
              <a:t>. </a:t>
            </a:r>
          </a:p>
          <a:p>
            <a:r>
              <a:rPr lang="ru-RU" sz="2400" dirty="0">
                <a:latin typeface="+mj-lt"/>
              </a:rPr>
              <a:t>(5) В случаите по ал. 3, т. 2 длъжностни лица, определени от началника на регионалното управление на образованието, въвеждат данните от заявлението в електронната платформа, разпечатват го за подписване от родителите и връщат оригиналите на документите. </a:t>
            </a:r>
          </a:p>
          <a:p>
            <a:r>
              <a:rPr lang="ru-RU" sz="2400" dirty="0">
                <a:latin typeface="+mj-lt"/>
              </a:rPr>
              <a:t>(6) Началникът на регионалното управление на образованието </a:t>
            </a:r>
            <a:r>
              <a:rPr lang="ru-RU" sz="2400" b="1" dirty="0">
                <a:latin typeface="+mj-lt"/>
              </a:rPr>
              <a:t>изисква от директорите мотивирано писмо</a:t>
            </a:r>
            <a:r>
              <a:rPr lang="ru-RU" sz="2400" dirty="0">
                <a:latin typeface="+mj-lt"/>
              </a:rPr>
              <a:t> с информация за условията на физическата среда на училищата, посочени в заявленията на учениците по ал. 1, т. 1 и 2. </a:t>
            </a:r>
          </a:p>
          <a:p>
            <a:r>
              <a:rPr lang="ru-RU" sz="2400" dirty="0">
                <a:latin typeface="+mj-lt"/>
              </a:rPr>
              <a:t>(7) В случаите по ал. 4 директорът на приемащото училище с мотивирано писмо </a:t>
            </a:r>
            <a:r>
              <a:rPr lang="ru-RU" sz="2400" b="1" dirty="0">
                <a:latin typeface="+mj-lt"/>
              </a:rPr>
              <a:t>уведомява началника на регионалното управление на образованието </a:t>
            </a:r>
            <a:r>
              <a:rPr lang="ru-RU" sz="2400" dirty="0">
                <a:latin typeface="+mj-lt"/>
              </a:rPr>
              <a:t>за условията на физическата среда на училището. </a:t>
            </a:r>
          </a:p>
        </p:txBody>
      </p:sp>
    </p:spTree>
    <p:extLst>
      <p:ext uri="{BB962C8B-B14F-4D97-AF65-F5344CB8AC3E}">
        <p14:creationId xmlns:p14="http://schemas.microsoft.com/office/powerpoint/2010/main" val="320736550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4405" y="612845"/>
            <a:ext cx="1169991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+mj-lt"/>
              </a:rPr>
              <a:t>Чл. 94г. (1) Учениците, подали заявление за класиране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по реда на този раздел, се приемат според бала и поредността на желанията им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, както следва: </a:t>
            </a:r>
          </a:p>
          <a:p>
            <a:pPr>
              <a:buAutoNum type="arabicPeriod"/>
            </a:pPr>
            <a:r>
              <a:rPr lang="ru-RU" sz="2000" dirty="0">
                <a:solidFill>
                  <a:srgbClr val="000000"/>
                </a:solidFill>
                <a:latin typeface="+mj-lt"/>
              </a:rPr>
              <a:t>за прием в VIII клас – </a:t>
            </a:r>
            <a:r>
              <a:rPr lang="ru-RU" sz="2000" b="1" u="sng" dirty="0">
                <a:solidFill>
                  <a:srgbClr val="000000"/>
                </a:solidFill>
                <a:latin typeface="+mj-lt"/>
              </a:rPr>
              <a:t>на свободните места след четвъртия етап на класиране по раздел IV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ru-RU" sz="2000" b="1" dirty="0">
                <a:solidFill>
                  <a:srgbClr val="000000"/>
                </a:solidFill>
                <a:latin typeface="+mj-lt"/>
              </a:rPr>
              <a:t>а когато няма свободни места – на места над утвърдения държавен план-прием,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 ако условията на физическата среда позволяват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това и балът им е по-голям или</a:t>
            </a:r>
            <a:r>
              <a:rPr lang="bg-BG" sz="2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равен на минималния бал за приемане в съответната паралелка в VIII клас на четвърти етап от </a:t>
            </a:r>
            <a:r>
              <a:rPr lang="ru-RU" sz="2000" b="1" dirty="0" err="1">
                <a:solidFill>
                  <a:srgbClr val="FF0000"/>
                </a:solidFill>
                <a:latin typeface="+mj-lt"/>
              </a:rPr>
              <a:t>класирането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 по раздел IV</a:t>
            </a:r>
            <a:r>
              <a:rPr lang="ru-RU" sz="2000" dirty="0">
                <a:latin typeface="+mj-lt"/>
              </a:rPr>
              <a:t>; </a:t>
            </a:r>
          </a:p>
          <a:p>
            <a:r>
              <a:rPr lang="ru-RU" sz="2000" dirty="0">
                <a:latin typeface="+mj-lt"/>
              </a:rPr>
              <a:t>(2) Когато местата, определени с държавния съответно допълнителния държавен план-прием </a:t>
            </a:r>
            <a:r>
              <a:rPr lang="ru-RU" sz="2000" b="1" dirty="0">
                <a:latin typeface="+mj-lt"/>
              </a:rPr>
              <a:t>са били попълнени на по-ранен етап от </a:t>
            </a:r>
            <a:r>
              <a:rPr lang="ru-RU" sz="2000" b="1" dirty="0" err="1">
                <a:latin typeface="+mj-lt"/>
              </a:rPr>
              <a:t>класирането</a:t>
            </a:r>
            <a:r>
              <a:rPr lang="ru-RU" sz="2000" b="1" dirty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по ал. 1, т. 1, 2 или 3, по раздел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IV</a:t>
            </a:r>
            <a:r>
              <a:rPr lang="ru-RU" sz="2000" dirty="0">
                <a:latin typeface="+mj-lt"/>
              </a:rPr>
              <a:t>, учениците по ал. 1 се приемат на места над държавния план-прием,при условията на ал. 1, </a:t>
            </a:r>
            <a:r>
              <a:rPr lang="ru-RU" sz="2000" b="1" dirty="0">
                <a:solidFill>
                  <a:srgbClr val="FF0000"/>
                </a:solidFill>
                <a:latin typeface="+mj-lt"/>
              </a:rPr>
              <a:t>ако балът им е по-голям или равен на минималния бал за приемане в съответната паралелка на този етап от </a:t>
            </a:r>
            <a:r>
              <a:rPr lang="ru-RU" sz="2000" b="1" dirty="0" err="1">
                <a:solidFill>
                  <a:srgbClr val="FF0000"/>
                </a:solidFill>
                <a:latin typeface="+mj-lt"/>
              </a:rPr>
              <a:t>класирането</a:t>
            </a:r>
            <a:r>
              <a:rPr lang="ru-RU" sz="2000" dirty="0">
                <a:latin typeface="+mj-lt"/>
              </a:rPr>
              <a:t>. </a:t>
            </a:r>
          </a:p>
          <a:p>
            <a:r>
              <a:rPr lang="ru-RU" sz="2000" dirty="0">
                <a:latin typeface="+mj-lt"/>
              </a:rPr>
              <a:t>(3) В случаите по ал. 1, </a:t>
            </a:r>
            <a:r>
              <a:rPr lang="ru-RU" sz="2000" b="1" dirty="0">
                <a:latin typeface="+mj-lt"/>
              </a:rPr>
              <a:t>ако физическата среда не позволява учениците </a:t>
            </a:r>
            <a:r>
              <a:rPr lang="ru-RU" sz="2000" dirty="0">
                <a:latin typeface="+mj-lt"/>
              </a:rPr>
              <a:t>да бъдат записани в желаното училище над утвърдения държавен, те се приемат според бала и поредността на желанията им, посочени в заявленията, по низходящ ред. </a:t>
            </a:r>
          </a:p>
          <a:p>
            <a:r>
              <a:rPr lang="ru-RU" sz="2000" dirty="0">
                <a:latin typeface="+mj-lt"/>
              </a:rPr>
              <a:t>(4) Резултатите от </a:t>
            </a:r>
            <a:r>
              <a:rPr lang="ru-RU" sz="2000" dirty="0" err="1">
                <a:latin typeface="+mj-lt"/>
              </a:rPr>
              <a:t>класирането</a:t>
            </a:r>
            <a:r>
              <a:rPr lang="ru-RU" sz="2000" dirty="0">
                <a:latin typeface="+mj-lt"/>
              </a:rPr>
              <a:t> на учениците по приема в VIII клас се обявяват от началника на регионалното управление на образованието, </a:t>
            </a:r>
          </a:p>
          <a:p>
            <a:r>
              <a:rPr lang="ru-RU" sz="2000" dirty="0">
                <a:latin typeface="+mj-lt"/>
              </a:rPr>
              <a:t>Чл. 94д. За неуредените в този раздел отношения, свързани с приема на ученици в в VIII клас след полагане на изпит от националното външно оценяване по български език и литература и/или математика и/или за проверка на способностите на допълнително определена дата, се прилагат съответно разпоредбите на раздел </a:t>
            </a:r>
            <a:r>
              <a:rPr lang="en-US" sz="2000" dirty="0">
                <a:latin typeface="+mj-lt"/>
              </a:rPr>
              <a:t>I</a:t>
            </a:r>
            <a:r>
              <a:rPr lang="ru-RU" sz="2000" dirty="0">
                <a:latin typeface="+mj-lt"/>
              </a:rPr>
              <a:t>V. </a:t>
            </a:r>
            <a:endParaRPr lang="bg-BG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7405317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589575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17517"/>
            <a:ext cx="12191999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bg-BG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ПРИЕМ НА УЧЕНИЦИ В </a:t>
            </a:r>
            <a:r>
              <a:rPr lang="en-US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VIII</a:t>
            </a:r>
            <a:r>
              <a:rPr lang="bg-BG" sz="20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КЛАС СЛЕД ПОЛАГАНЕ НА ИЗПИТ ПО НВО НА  ДОПЪЛНИТЕЛНО  ОПРЕДЕЛЕНА ДАТА</a:t>
            </a:r>
            <a:endParaRPr lang="bg-BG" sz="2000" b="1" dirty="0">
              <a:latin typeface="+mj-lt"/>
              <a:cs typeface="Times New Roman" panose="02020603050405020304" pitchFamily="18" charset="0"/>
            </a:endParaRP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Подаване на заявление за явяване на изпит – </a:t>
            </a:r>
            <a:r>
              <a:rPr lang="bg-BG" sz="21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до 7 работни дни</a:t>
            </a:r>
            <a:r>
              <a:rPr lang="bg-BG" sz="21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bg-BG" sz="2100" dirty="0">
                <a:latin typeface="+mj-lt"/>
                <a:cs typeface="Times New Roman" panose="02020603050405020304" pitchFamily="18" charset="0"/>
              </a:rPr>
              <a:t>след редовната дата на изпита;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Началникът на РУО уведомява МОН за подадените заявления – </a:t>
            </a:r>
            <a:r>
              <a:rPr lang="bg-BG" sz="21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до 2 два работни дни</a:t>
            </a:r>
            <a:r>
              <a:rPr lang="bg-BG" sz="21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bg-BG" sz="2100" dirty="0">
                <a:latin typeface="+mj-lt"/>
                <a:cs typeface="Times New Roman" panose="02020603050405020304" pitchFamily="18" charset="0"/>
              </a:rPr>
              <a:t>след изтичане срока по т.1;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МОН определя допълнителна дата за съответния изпит;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МОН определя график на дейностите по приемане на учениците;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Провеждане на изпитите;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Обявяване на резултатите от изпитите;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Издаване на Свидетелство за основно образование – </a:t>
            </a:r>
            <a:r>
              <a:rPr lang="bg-BG" sz="21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в 7 дни след протокола с резултата от изпита</a:t>
            </a:r>
            <a:r>
              <a:rPr lang="bg-BG" sz="2100" dirty="0">
                <a:latin typeface="+mj-lt"/>
                <a:cs typeface="Times New Roman" panose="02020603050405020304" pitchFamily="18" charset="0"/>
              </a:rPr>
              <a:t>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Подаване на документи до началника на РУО за участие по приема – </a:t>
            </a:r>
            <a:r>
              <a:rPr lang="bg-BG" sz="21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до 3 работни дни</a:t>
            </a:r>
            <a:r>
              <a:rPr lang="bg-BG" sz="2100" dirty="0">
                <a:latin typeface="+mj-lt"/>
                <a:cs typeface="Times New Roman" panose="02020603050405020304" pitchFamily="18" charset="0"/>
              </a:rPr>
              <a:t> след обявяване на резултатите от съответния изпит;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Подаване до РУО на информация за условията на физическата среда на училищата посочени в заявленията на учениците;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Централизирано класиране на областно ниво и обявяване на резултатите в срокове определени в графика;</a:t>
            </a:r>
          </a:p>
          <a:p>
            <a:pPr marL="268288" indent="-250825">
              <a:lnSpc>
                <a:spcPct val="120000"/>
              </a:lnSpc>
              <a:buFont typeface="+mj-lt"/>
              <a:buAutoNum type="arabicPeriod"/>
              <a:tabLst>
                <a:tab pos="363538" algn="l"/>
              </a:tabLst>
            </a:pPr>
            <a:r>
              <a:rPr lang="bg-BG" sz="2100" dirty="0">
                <a:latin typeface="+mj-lt"/>
                <a:cs typeface="Times New Roman" panose="02020603050405020304" pitchFamily="18" charset="0"/>
              </a:rPr>
              <a:t>Записване на приетите ученици.</a:t>
            </a:r>
          </a:p>
          <a:p>
            <a:pPr marL="475488" indent="-457200">
              <a:lnSpc>
                <a:spcPct val="120000"/>
              </a:lnSpc>
              <a:buAutoNum type="arabicPeriod"/>
              <a:tabLst>
                <a:tab pos="363538" algn="l"/>
              </a:tabLst>
            </a:pP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5488" indent="-457200">
              <a:buAutoNum type="arabicPeriod"/>
              <a:tabLst>
                <a:tab pos="363538" algn="l"/>
              </a:tabLst>
            </a:pP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75488" indent="-457200">
              <a:buAutoNum type="arabicPeriod"/>
            </a:pP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56409122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0" y="617517"/>
            <a:ext cx="12192000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-189432" y="146855"/>
            <a:ext cx="12570864" cy="2328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bg-BG" sz="2400" dirty="0">
                <a:solidFill>
                  <a:srgbClr val="0070C0"/>
                </a:solidFill>
              </a:rPr>
              <a:t>Дейности по държавния план прием на ученици в VIII клас за учебната 2024/2025 година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20759" y="1306692"/>
            <a:ext cx="4818131" cy="383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2015" y="1626447"/>
            <a:ext cx="11222815" cy="8812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82890055"/>
              </p:ext>
            </p:extLst>
          </p:nvPr>
        </p:nvGraphicFramePr>
        <p:xfrm>
          <a:off x="86061" y="750543"/>
          <a:ext cx="12105939" cy="501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30037" y="3352945"/>
            <a:ext cx="9681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00B0F0"/>
                </a:solidFill>
              </a:rPr>
              <a:t>МОН определя график за прием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6594" y="3088344"/>
            <a:ext cx="8972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/>
              <a:t>Провеждане на изпитите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80021" y="2852105"/>
            <a:ext cx="8447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00B0F0"/>
                </a:solidFill>
              </a:rPr>
              <a:t>Обявяване на резулттите от изпитите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0831" y="2507673"/>
            <a:ext cx="10871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cs typeface="Calibri Light" panose="020F0302020204030204" pitchFamily="34" charset="0"/>
              </a:rPr>
              <a:t>Издаване на Свидетелство за основно образование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4074" y="2272736"/>
            <a:ext cx="9727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00B0F0"/>
                </a:solidFill>
              </a:rPr>
              <a:t>Подаване на заявление за прием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23870" y="1931552"/>
            <a:ext cx="10351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/>
              <a:t>Директорът информира за физическата среда на училището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89767" y="1739110"/>
            <a:ext cx="92760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00B0F0"/>
                </a:solidFill>
              </a:rPr>
              <a:t>Централизирано класиране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11949" y="1345032"/>
            <a:ext cx="8940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/>
              <a:t>Записване на учениците</a:t>
            </a:r>
          </a:p>
        </p:txBody>
      </p:sp>
    </p:spTree>
    <p:extLst>
      <p:ext uri="{BB962C8B-B14F-4D97-AF65-F5344CB8AC3E}">
        <p14:creationId xmlns:p14="http://schemas.microsoft.com/office/powerpoint/2010/main" val="231737122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3244</Words>
  <Application>Microsoft Office PowerPoint</Application>
  <PresentationFormat>Широк екран</PresentationFormat>
  <Paragraphs>231</Paragraphs>
  <Slides>22</Slides>
  <Notes>6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Times New Roman</vt:lpstr>
      <vt:lpstr>Тема Office</vt:lpstr>
      <vt:lpstr>Презентация на PowerPoint</vt:lpstr>
      <vt:lpstr>Дейности по държавния план прием на ученици в V клас за учебната 2024/2025 година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Дейности по държавния план прием на ученици в VIII клас за учебната 2024/2025 година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Мищенко Олег Юрьевич</dc:creator>
  <cp:lastModifiedBy>2405119: ОУ "Кирил и Методий" - Дъбово</cp:lastModifiedBy>
  <cp:revision>94</cp:revision>
  <dcterms:created xsi:type="dcterms:W3CDTF">2021-01-25T10:59:14Z</dcterms:created>
  <dcterms:modified xsi:type="dcterms:W3CDTF">2024-06-20T11:12:35Z</dcterms:modified>
</cp:coreProperties>
</file>