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8"/>
  </p:notesMasterIdLst>
  <p:sldIdLst>
    <p:sldId id="256" r:id="rId2"/>
    <p:sldId id="258" r:id="rId3"/>
    <p:sldId id="262" r:id="rId4"/>
    <p:sldId id="257" r:id="rId5"/>
    <p:sldId id="260" r:id="rId6"/>
    <p:sldId id="261" r:id="rId7"/>
    <p:sldId id="274" r:id="rId8"/>
    <p:sldId id="263" r:id="rId9"/>
    <p:sldId id="264" r:id="rId10"/>
    <p:sldId id="280" r:id="rId11"/>
    <p:sldId id="265" r:id="rId12"/>
    <p:sldId id="266" r:id="rId13"/>
    <p:sldId id="275" r:id="rId14"/>
    <p:sldId id="282" r:id="rId15"/>
    <p:sldId id="276" r:id="rId16"/>
    <p:sldId id="281" r:id="rId17"/>
    <p:sldId id="268" r:id="rId18"/>
    <p:sldId id="270" r:id="rId19"/>
    <p:sldId id="277" r:id="rId20"/>
    <p:sldId id="272" r:id="rId21"/>
    <p:sldId id="273" r:id="rId22"/>
    <p:sldId id="284" r:id="rId23"/>
    <p:sldId id="285" r:id="rId24"/>
    <p:sldId id="278" r:id="rId25"/>
    <p:sldId id="279" r:id="rId26"/>
    <p:sldId id="286" r:id="rId2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5" autoAdjust="0"/>
    <p:restoredTop sz="83513" autoAdjust="0"/>
  </p:normalViewPr>
  <p:slideViewPr>
    <p:cSldViewPr>
      <p:cViewPr varScale="1">
        <p:scale>
          <a:sx n="72" d="100"/>
          <a:sy n="72" d="100"/>
        </p:scale>
        <p:origin x="13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9E830-774C-488F-AFC9-C370FB015D9B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F4314-107B-434B-8326-C7C6683902BC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F4314-107B-434B-8326-C7C6683902BC}" type="slidenum">
              <a:rPr lang="bg-BG" smtClean="0"/>
              <a:pPr/>
              <a:t>8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лавие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2" name="Подзаглавие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20" name="Контейнер за долния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Контейнер за номер на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Правоъгъл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6" name="Правоъгъл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bg-BG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9" name="Блоксхема: проце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схема: проце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егмент от кръ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ъстен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Контейнер за заглавие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Текстов контейне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24" name="Контейнер за 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747C256-5C5A-4F40-B782-7AD5700A7AA9}" type="datetimeFigureOut">
              <a:rPr lang="bg-BG" smtClean="0"/>
              <a:pPr/>
              <a:t>13.5.2019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34CD942-3B94-4F6B-A6F6-F1438B085D5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5" name="Правоъгъл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3600" dirty="0"/>
              <a:t>ОУ “Св.</a:t>
            </a:r>
            <a:r>
              <a:rPr lang="bg-BG" sz="3600" dirty="0" err="1"/>
              <a:t>Св</a:t>
            </a:r>
            <a:r>
              <a:rPr lang="bg-BG" sz="3600" dirty="0"/>
              <a:t>. Кирил и Методий” – </a:t>
            </a:r>
            <a:br>
              <a:rPr lang="bg-BG" sz="3600" dirty="0"/>
            </a:br>
            <a:r>
              <a:rPr lang="bg-BG" sz="3600" dirty="0"/>
              <a:t>с. Дъбово 170 години класно училище </a:t>
            </a:r>
          </a:p>
        </p:txBody>
      </p:sp>
      <p:pic>
        <p:nvPicPr>
          <p:cNvPr id="4" name="Контейнер за съдържание 3" descr="55764223_443563146399949_9117241655508860928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2057400"/>
            <a:ext cx="48006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785786" y="1"/>
            <a:ext cx="8143932" cy="1571612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Едва 5% от българските училища в страната могат да се похвалят с толкова дълга история и добри успехи.</a:t>
            </a:r>
          </a:p>
        </p:txBody>
      </p:sp>
      <p:pic>
        <p:nvPicPr>
          <p:cNvPr id="2051" name="Picture 3" descr="C:\Users\User\Desktop\ДЪБОВО\Нова папка\33383698_1720442298022844_728114944148085145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571612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User\Desktop\ДЪБОВО\Нова папка\33232557_1720442244689516_6204114507141218304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714488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User\Desktop\ДЪБОВО\Нова папка\52896800_2125281060872297_4419124574210228224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571744"/>
            <a:ext cx="2571768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User\Desktop\ДЪБОВО\Нова папка\41913914_1885856128148126_5874365850370179072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3000372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User\Desktop\ДЪБОВО\Нова папка\44942812_1940418386025233_644498544715104256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4286256"/>
            <a:ext cx="2214578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ДЪБОВО\Нова папка\52995549_2126603724073364_936681424650502144_n (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39000" y="4071942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sz="3200" dirty="0"/>
              <a:t>1. Летописната книга</a:t>
            </a:r>
            <a:endParaRPr lang="bg-BG" dirty="0"/>
          </a:p>
        </p:txBody>
      </p:sp>
      <p:pic>
        <p:nvPicPr>
          <p:cNvPr id="4" name="Контейнер за съдържание 3" descr="history_img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643050"/>
            <a:ext cx="5828543" cy="4287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71558" y="0"/>
            <a:ext cx="7872442" cy="2368544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3200" dirty="0" err="1"/>
              <a:t>През</a:t>
            </a:r>
            <a:r>
              <a:rPr lang="ru-RU" sz="3200" dirty="0"/>
              <a:t> 1849 година </a:t>
            </a:r>
            <a:r>
              <a:rPr lang="ru-RU" sz="3200" dirty="0" err="1"/>
              <a:t>едно</a:t>
            </a:r>
            <a:r>
              <a:rPr lang="ru-RU" sz="3200" dirty="0"/>
              <a:t> </a:t>
            </a:r>
            <a:r>
              <a:rPr lang="ru-RU" sz="3200" dirty="0" err="1"/>
              <a:t>истинско</a:t>
            </a:r>
            <a:r>
              <a:rPr lang="ru-RU" sz="3200" dirty="0"/>
              <a:t> народно училище, </a:t>
            </a:r>
            <a:r>
              <a:rPr lang="ru-RU" sz="3200" dirty="0" err="1"/>
              <a:t>рожба</a:t>
            </a:r>
            <a:r>
              <a:rPr lang="ru-RU" sz="3200" dirty="0"/>
              <a:t> на </a:t>
            </a:r>
            <a:r>
              <a:rPr lang="ru-RU" sz="3200" dirty="0" err="1"/>
              <a:t>традицията</a:t>
            </a:r>
            <a:r>
              <a:rPr lang="ru-RU" sz="3200" dirty="0"/>
              <a:t>, </a:t>
            </a:r>
            <a:r>
              <a:rPr lang="ru-RU" sz="3200" dirty="0" err="1"/>
              <a:t>извирала</a:t>
            </a:r>
            <a:r>
              <a:rPr lang="ru-RU" sz="3200" dirty="0"/>
              <a:t> </a:t>
            </a:r>
            <a:r>
              <a:rPr lang="ru-RU" sz="3200" dirty="0" err="1"/>
              <a:t>през</a:t>
            </a:r>
            <a:r>
              <a:rPr lang="ru-RU" sz="3200" dirty="0"/>
              <a:t> </a:t>
            </a:r>
            <a:r>
              <a:rPr lang="ru-RU" sz="3200" dirty="0" err="1"/>
              <a:t>столетията</a:t>
            </a:r>
            <a:r>
              <a:rPr lang="ru-RU" sz="3200" dirty="0"/>
              <a:t> от </a:t>
            </a:r>
            <a:r>
              <a:rPr lang="ru-RU" sz="3200" dirty="0" err="1"/>
              <a:t>жаждата</a:t>
            </a:r>
            <a:r>
              <a:rPr lang="ru-RU" sz="3200" dirty="0"/>
              <a:t> на </a:t>
            </a:r>
            <a:r>
              <a:rPr lang="ru-RU" sz="3200" dirty="0" err="1"/>
              <a:t>българина</a:t>
            </a:r>
            <a:r>
              <a:rPr lang="ru-RU" sz="3200" dirty="0"/>
              <a:t> </a:t>
            </a:r>
            <a:r>
              <a:rPr lang="ru-RU" sz="3200" dirty="0" err="1"/>
              <a:t>към</a:t>
            </a:r>
            <a:r>
              <a:rPr lang="ru-RU" sz="3200" dirty="0"/>
              <a:t> просвета, </a:t>
            </a:r>
            <a:r>
              <a:rPr lang="ru-RU" sz="3200" dirty="0" err="1"/>
              <a:t>отваря</a:t>
            </a:r>
            <a:r>
              <a:rPr lang="ru-RU" sz="3200" dirty="0"/>
              <a:t> широко </a:t>
            </a:r>
            <a:r>
              <a:rPr lang="ru-RU" sz="3200" dirty="0" err="1"/>
              <a:t>вратите</a:t>
            </a:r>
            <a:r>
              <a:rPr lang="ru-RU" sz="3200" dirty="0"/>
              <a:t> си</a:t>
            </a:r>
            <a:r>
              <a:rPr lang="ru-RU" sz="2000" dirty="0"/>
              <a:t>. </a:t>
            </a:r>
            <a:endParaRPr lang="bg-BG" sz="2000" dirty="0"/>
          </a:p>
        </p:txBody>
      </p:sp>
      <p:pic>
        <p:nvPicPr>
          <p:cNvPr id="5" name="Контейнер за съдържание 4" descr="12187681_929070640493351_1910227082710738067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571744"/>
            <a:ext cx="3571900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онтейнер за съдържание 5" descr="12074653_929071510493264_7191828470549325443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00694" y="3000372"/>
            <a:ext cx="3643306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User\Desktop\ДЪБОВО\Нова папка\35344205_1743622252371515_988926897192697856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3643314"/>
            <a:ext cx="2357454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1296974"/>
          </a:xfrm>
        </p:spPr>
        <p:txBody>
          <a:bodyPr>
            <a:normAutofit fontScale="90000"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3600" dirty="0" err="1"/>
              <a:t>Първи</a:t>
            </a:r>
            <a:r>
              <a:rPr lang="ru-RU" sz="3600" dirty="0"/>
              <a:t> </a:t>
            </a:r>
            <a:r>
              <a:rPr lang="ru-RU" sz="3600" dirty="0" err="1"/>
              <a:t>прогимназиален</a:t>
            </a:r>
            <a:r>
              <a:rPr lang="ru-RU" sz="3600" dirty="0"/>
              <a:t> </a:t>
            </a:r>
            <a:r>
              <a:rPr lang="ru-RU" sz="3600" dirty="0" err="1"/>
              <a:t>клас</a:t>
            </a:r>
            <a:r>
              <a:rPr lang="ru-RU" sz="3600" dirty="0"/>
              <a:t> е </a:t>
            </a:r>
            <a:r>
              <a:rPr lang="ru-RU" sz="3600" dirty="0" err="1"/>
              <a:t>открит</a:t>
            </a:r>
            <a:r>
              <a:rPr lang="ru-RU" sz="3600" dirty="0"/>
              <a:t> </a:t>
            </a:r>
            <a:r>
              <a:rPr lang="ru-RU" sz="3600" dirty="0" err="1"/>
              <a:t>през</a:t>
            </a:r>
            <a:r>
              <a:rPr lang="ru-RU" sz="3600" dirty="0"/>
              <a:t> </a:t>
            </a:r>
            <a:r>
              <a:rPr lang="ru-RU" sz="3600" dirty="0" err="1"/>
              <a:t>учебната</a:t>
            </a:r>
            <a:r>
              <a:rPr lang="ru-RU" sz="3600" dirty="0"/>
              <a:t> 1895 - 1896 година от 15 </a:t>
            </a:r>
            <a:r>
              <a:rPr lang="ru-RU" sz="3600" dirty="0" err="1"/>
              <a:t>ученици</a:t>
            </a:r>
            <a:r>
              <a:rPr lang="ru-RU" sz="3600" dirty="0"/>
              <a:t> .</a:t>
            </a:r>
            <a:endParaRPr lang="bg-BG" sz="3600" dirty="0"/>
          </a:p>
        </p:txBody>
      </p:sp>
      <p:pic>
        <p:nvPicPr>
          <p:cNvPr id="9" name="Контейнер за съдържание 8" descr="56196714_258109885068064_2660729783150706688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2143116"/>
            <a:ext cx="3383280" cy="4339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онтейнер за съдържание 9" descr="56157680_862191137461193_464240347849949184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86380" y="2589415"/>
            <a:ext cx="3383280" cy="4268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143985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3200" dirty="0"/>
              <a:t>На 10.01 1911 година </a:t>
            </a:r>
            <a:r>
              <a:rPr lang="ru-RU" sz="3200" dirty="0" err="1"/>
              <a:t>училищния</a:t>
            </a:r>
            <a:r>
              <a:rPr lang="ru-RU" sz="3200" dirty="0"/>
              <a:t> </a:t>
            </a:r>
            <a:r>
              <a:rPr lang="ru-RU" sz="3200" dirty="0" err="1"/>
              <a:t>праг</a:t>
            </a:r>
            <a:r>
              <a:rPr lang="ru-RU" sz="3200" dirty="0"/>
              <a:t> </a:t>
            </a:r>
            <a:r>
              <a:rPr lang="ru-RU" sz="3200" dirty="0" err="1"/>
              <a:t>прекрачват</a:t>
            </a:r>
            <a:r>
              <a:rPr lang="ru-RU" sz="3200" dirty="0"/>
              <a:t> 207 ученика в </a:t>
            </a:r>
            <a:r>
              <a:rPr lang="ru-RU" sz="3200" dirty="0" err="1"/>
              <a:t>четири</a:t>
            </a:r>
            <a:r>
              <a:rPr lang="ru-RU" sz="3200" dirty="0"/>
              <a:t> отделения и един </a:t>
            </a:r>
            <a:r>
              <a:rPr lang="ru-RU" sz="3200" dirty="0" err="1"/>
              <a:t>прогимназиален</a:t>
            </a:r>
            <a:r>
              <a:rPr lang="ru-RU" sz="3200" dirty="0"/>
              <a:t> </a:t>
            </a:r>
            <a:r>
              <a:rPr lang="ru-RU" sz="3200" dirty="0" err="1"/>
              <a:t>клас</a:t>
            </a:r>
            <a:r>
              <a:rPr lang="ru-RU" sz="3200" dirty="0"/>
              <a:t>. </a:t>
            </a:r>
            <a:endParaRPr lang="bg-BG" sz="3200" dirty="0"/>
          </a:p>
        </p:txBody>
      </p:sp>
      <p:pic>
        <p:nvPicPr>
          <p:cNvPr id="6" name="Контейнер за съдържание 5" descr="56182431_639591479814104_6513558190624342016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6221" y="3286124"/>
            <a:ext cx="4038603" cy="3028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онтейнер за съдържание 6" descr="56549489_407665626729907_7806866439377256448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857364"/>
            <a:ext cx="4324352" cy="3243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7498080" cy="114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Част от директорите на ОУ “Св.</a:t>
            </a:r>
            <a:r>
              <a:rPr lang="bg-BG" sz="3200" dirty="0" err="1"/>
              <a:t>Св</a:t>
            </a:r>
            <a:r>
              <a:rPr lang="bg-BG" sz="3200" dirty="0"/>
              <a:t>.  Кирил и Методий” с. Дъбово</a:t>
            </a:r>
          </a:p>
        </p:txBody>
      </p:sp>
      <p:pic>
        <p:nvPicPr>
          <p:cNvPr id="1026" name="Picture 2" descr="C:\Users\User\Desktop\ДЪБОВО\Нова папка\56120224_416508818920752_278512988592694886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85860"/>
            <a:ext cx="2183177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ДЪБОВО\Нова папка\56721432_805509046482805_5845112574714052608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717218"/>
            <a:ext cx="2357454" cy="2926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1266153"/>
            <a:ext cx="2214578" cy="2520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3692109"/>
            <a:ext cx="2357454" cy="2880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3857628"/>
            <a:ext cx="2214578" cy="2571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8229600" cy="1296974"/>
          </a:xfrm>
        </p:spPr>
        <p:txBody>
          <a:bodyPr>
            <a:normAutofit/>
          </a:bodyPr>
          <a:lstStyle/>
          <a:p>
            <a:pPr algn="l"/>
            <a:r>
              <a:rPr lang="ru-RU" sz="3200" dirty="0"/>
              <a:t>2. </a:t>
            </a:r>
            <a:r>
              <a:rPr lang="ru-RU" sz="3200" dirty="0" err="1"/>
              <a:t>Училището</a:t>
            </a:r>
            <a:r>
              <a:rPr lang="ru-RU" sz="3200" dirty="0"/>
              <a:t> </a:t>
            </a:r>
            <a:r>
              <a:rPr lang="ru-RU" sz="3200" dirty="0" err="1"/>
              <a:t>днес</a:t>
            </a:r>
            <a:br>
              <a:rPr lang="ru-RU" sz="3200" dirty="0"/>
            </a:br>
            <a:endParaRPr lang="bg-BG" sz="3200" dirty="0"/>
          </a:p>
        </p:txBody>
      </p:sp>
      <p:pic>
        <p:nvPicPr>
          <p:cNvPr id="4099" name="Picture 3" descr="C:\Users\User\Desktop\ДЪБОВО\Нова папка\45140524_1948501705216901_4320790323010732032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876"/>
            <a:ext cx="285752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Текстово поле 8"/>
          <p:cNvSpPr txBox="1"/>
          <p:nvPr/>
        </p:nvSpPr>
        <p:spPr>
          <a:xfrm>
            <a:off x="1000100" y="1428736"/>
            <a:ext cx="32147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g-BG" sz="2400" dirty="0">
                <a:solidFill>
                  <a:schemeClr val="tx2"/>
                </a:solidFill>
              </a:rPr>
              <a:t> </a:t>
            </a:r>
            <a:r>
              <a:rPr lang="bg-BG" sz="2800" dirty="0">
                <a:solidFill>
                  <a:schemeClr val="tx2"/>
                </a:solidFill>
              </a:rPr>
              <a:t>Осем класни стаи</a:t>
            </a:r>
          </a:p>
          <a:p>
            <a:pPr>
              <a:buFont typeface="Arial" pitchFamily="34" charset="0"/>
              <a:buChar char="•"/>
            </a:pPr>
            <a:r>
              <a:rPr lang="bg-BG" sz="2800" dirty="0">
                <a:solidFill>
                  <a:schemeClr val="tx2"/>
                </a:solidFill>
              </a:rPr>
              <a:t>Четири кабинета</a:t>
            </a:r>
          </a:p>
          <a:p>
            <a:pPr>
              <a:buFont typeface="Arial" pitchFamily="34" charset="0"/>
              <a:buChar char="•"/>
            </a:pPr>
            <a:r>
              <a:rPr lang="bg-BG" sz="2800" dirty="0">
                <a:solidFill>
                  <a:schemeClr val="tx2"/>
                </a:solidFill>
              </a:rPr>
              <a:t>Физкултурен салон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571876"/>
            <a:ext cx="285752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2571744"/>
            <a:ext cx="2643206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Desktop\ДЪБОВО\snimki\58986724_2414504955228297_1533178465677737984_n.jpg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5357818" y="214290"/>
            <a:ext cx="307183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8229600" cy="500066"/>
          </a:xfrm>
        </p:spPr>
        <p:txBody>
          <a:bodyPr>
            <a:noAutofit/>
          </a:bodyPr>
          <a:lstStyle/>
          <a:p>
            <a:pPr algn="l"/>
            <a:r>
              <a:rPr lang="bg-BG" sz="3200" dirty="0"/>
              <a:t>3.Из живота на съвременното училище</a:t>
            </a:r>
          </a:p>
        </p:txBody>
      </p:sp>
      <p:pic>
        <p:nvPicPr>
          <p:cNvPr id="1026" name="Picture 2" descr="C:\Users\User\Desktop\ДЪБОВО\Нова папка\44929806_1940417672691971_602982672283939635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14818"/>
            <a:ext cx="2571768" cy="2190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Desktop\ДЪБОВО\Нова папка\44933392_1940418322691906_246817206267019264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286256"/>
            <a:ext cx="2643206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User\Desktop\ДЪБОВО\Нова папка\44939813_1940417516025320_8545136309281226752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736"/>
            <a:ext cx="2700375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6" descr="C:\Users\User\Desktop\ДЪБОВО\Нова папка\45009565_1940417789358626_1348917191788986368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70" y="1357298"/>
            <a:ext cx="3071834" cy="2126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26" y="3643314"/>
            <a:ext cx="3071834" cy="2398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Текстово поле 8"/>
          <p:cNvSpPr txBox="1"/>
          <p:nvPr/>
        </p:nvSpPr>
        <p:spPr>
          <a:xfrm>
            <a:off x="1428728" y="928670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g-BG" sz="2800" dirty="0">
                <a:solidFill>
                  <a:schemeClr val="tx2"/>
                </a:solidFill>
              </a:rPr>
              <a:t>Ние учим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User\Desktop\ДЪБОВО\Нова папка\44963636_1940418129358592_597616250234024755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142984"/>
            <a:ext cx="271464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User\Desktop\ДЪБОВО\Нова папка\44942812_1940418386025233_644498544715104256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264320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C:\Users\User\Desktop\ДЪБОВО\Нова папка\44944377_1940417139358691_2439733830072926208_n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286124"/>
            <a:ext cx="264320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8" name="Picture 12" descr="C:\Users\User\Desktop\ДЪБОВО\Нова папка\46134616_1966735333393538_3864317122867888128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357166"/>
            <a:ext cx="2947988" cy="2357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9" name="Picture 13" descr="C:\Users\User\Desktop\ДЪБОВО\Нова папка\46134634_1966789020054836_5783931177899393024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18" y="3214686"/>
            <a:ext cx="278608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7" descr="C:\Users\User\Desktop\ДЪБОВО\Нова папка\45000572_1940418046025267_2483290008249696256_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6116" y="4110557"/>
            <a:ext cx="2928958" cy="2533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00166" y="0"/>
            <a:ext cx="6800872" cy="114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2400" dirty="0"/>
              <a:t>Получаваме грамоти</a:t>
            </a:r>
          </a:p>
        </p:txBody>
      </p:sp>
      <p:pic>
        <p:nvPicPr>
          <p:cNvPr id="2051" name="Picture 3" descr="C:\Users\User\Desktop\ДЪБОВО\Нова папка\26195902_1586880804712328_482346548533022775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4429132"/>
            <a:ext cx="2214578" cy="2188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User\Desktop\ДЪБОВО\Нова папка\29177357_1650473775019697_521353547346870272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500438"/>
            <a:ext cx="2384845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User\Desktop\ДЪБОВО\Нова папка\18622449_1376952292371848_1119757989010376825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1142984"/>
            <a:ext cx="2071670" cy="2119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User\Desktop\ДЪБОВО\Нова папка\18740250_1376952199038524_7688139011500723349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857232"/>
            <a:ext cx="2071670" cy="2071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User\Desktop\ДЪБОВО\snimki\48412190_2211016942243767_630459284466958336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94" y="344930"/>
            <a:ext cx="3143272" cy="2622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C:\Users\User\Desktop\ДЪБОВО\snimki\48415253_2211017158910412_78673827948658688_n (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6" y="3643314"/>
            <a:ext cx="3031913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0430" y="1928802"/>
            <a:ext cx="2857520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14414" y="0"/>
            <a:ext cx="7498080" cy="114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2800" dirty="0"/>
              <a:t>Спазваме традиции</a:t>
            </a:r>
          </a:p>
        </p:txBody>
      </p:sp>
      <p:pic>
        <p:nvPicPr>
          <p:cNvPr id="1026" name="Picture 2" descr="C:\Users\User\Desktop\ДЪБОВО\Нова папка\33401119_1720496044684136_4578306460315811840_n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000504"/>
            <a:ext cx="3214678" cy="2547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ДЪБОВО\Нова папка\52679700_2125274664206270_73645572296278016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4286256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Desktop\ДЪБОВО\snimki\53408367_2123877124360957_3430261732159782912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929066"/>
            <a:ext cx="3286148" cy="255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User\Desktop\ДЪБОВО\snimki\53533124_2139324806149522_7652139778682388480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1142984"/>
            <a:ext cx="6757992" cy="2631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42976" y="0"/>
            <a:ext cx="7498080" cy="114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Участваме във фестивали</a:t>
            </a:r>
          </a:p>
        </p:txBody>
      </p:sp>
      <p:pic>
        <p:nvPicPr>
          <p:cNvPr id="5" name="Контейнер за съдържание 4" descr="18623405_1375645132502564_8480554660979241763_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071546"/>
            <a:ext cx="2686040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онтейнер за съдържание 5" descr="18620512_1375646332502444_2840648482402865729_o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143240" y="1242893"/>
            <a:ext cx="3000396" cy="2402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User\Desktop\ДЪБОВО\Нова папка\33311131_1720496234684117_8413934129359355904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3571876"/>
            <a:ext cx="3429024" cy="3068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User\Desktop\ДЪБОВО\snimki\18623405_1375645132502564_8480554660979241763_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18" y="1357298"/>
            <a:ext cx="278608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7" name="Picture 7" descr="C:\Users\User\Desktop\ДЪБОВО\Нова папка\33313969_1720495881350819_3704105960734720000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3714752"/>
            <a:ext cx="3143272" cy="2855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Общински фестивал “Златното ключе”</a:t>
            </a:r>
          </a:p>
        </p:txBody>
      </p:sp>
      <p:pic>
        <p:nvPicPr>
          <p:cNvPr id="7" name="Контейнер за съдържание 6" descr="57239099_1115319748637882_3009487359583453184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142984"/>
            <a:ext cx="307183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онтейнер за съдържание 7" descr="57294151_443713056387476_6452882152546631680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29256" y="1071546"/>
            <a:ext cx="300039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User\Desktop\ДЪБОВО\snimki\57289457_447520569317633_8033837035561156608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4019542"/>
            <a:ext cx="3357586" cy="2552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ДЪБОВО\snimki\57262812_2393379280674198_3828735431944437760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4071942"/>
            <a:ext cx="307183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42976" y="142852"/>
            <a:ext cx="8229600" cy="114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600" dirty="0"/>
              <a:t>Проекти</a:t>
            </a:r>
            <a:endParaRPr lang="bg-BG" sz="3200" dirty="0"/>
          </a:p>
        </p:txBody>
      </p:sp>
      <p:pic>
        <p:nvPicPr>
          <p:cNvPr id="2050" name="Picture 2" descr="C:\Users\User\Desktop\ДЪБОВО\snimki\53221718_2118988851516451_165304856336767385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928670"/>
            <a:ext cx="3214710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3000372"/>
            <a:ext cx="2271723" cy="3290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User\Desktop\ДЪБОВО\Нова папка\58378083_833818416992386_4380685557508866048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3786190"/>
            <a:ext cx="2957873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User\Desktop\ДЪБОВО\snimki\58676662_2402074429804683_3041121013489205248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0"/>
            <a:ext cx="3286148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:\Users\User\Desktop\ДЪБОВО\snimki\59785496_2414504445228348_4659376575072960512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3857628"/>
            <a:ext cx="2714644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8229600" cy="114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Можем да творим</a:t>
            </a:r>
          </a:p>
        </p:txBody>
      </p:sp>
      <p:pic>
        <p:nvPicPr>
          <p:cNvPr id="2050" name="Picture 2" descr="C:\Users\User\Desktop\ДЪБОВО\Нова папка\51577588_2233217496739553_34899982976811008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2799757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User\Desktop\ДЪБОВО\Нова папка\51885852_2233217366739566_8403364768894681088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1214422"/>
            <a:ext cx="285752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User\Desktop\ДЪБОВО\Нова папка\52851296_2125274424206294_3514619429633654784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000504"/>
            <a:ext cx="2857520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User\Desktop\ДЪБОВО\Нова папка\52164985_2233217683406201_3567763898960445440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3857628"/>
            <a:ext cx="4714908" cy="2681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7" name="Picture 9" descr="C:\Users\User\Desktop\ДЪБОВО\snimki\50816694_2432404643500085_703164589637894144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91266" y="1285860"/>
            <a:ext cx="2852734" cy="2614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498080" cy="114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Можем и да се забавляваме</a:t>
            </a:r>
          </a:p>
        </p:txBody>
      </p:sp>
      <p:pic>
        <p:nvPicPr>
          <p:cNvPr id="4" name="Контейнер за съдържание 3" descr="33424567_1720441511356256_7194941824283181056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8992" y="1500174"/>
            <a:ext cx="228601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онтейнер за съдържание 8" descr="53216941_2519497811457434_4180891680423018496_n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6286500" y="1643063"/>
            <a:ext cx="2857500" cy="2314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User\Desktop\ДЪБОВО\Нова папка\52849920_2120830201332316_7373300451602595840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357298"/>
            <a:ext cx="2571768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C:\Users\User\Desktop\ДЪБОВО\Нова папка\49857680_2242805932398201_5059581503160188928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929066"/>
            <a:ext cx="4071966" cy="2765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4000504"/>
            <a:ext cx="3857652" cy="2732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98080" cy="1143000"/>
          </a:xfrm>
        </p:spPr>
        <p:txBody>
          <a:bodyPr>
            <a:normAutofit fontScale="90000"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С усилията на целия персонал училището ни става все по-светло и по-цветно</a:t>
            </a:r>
          </a:p>
        </p:txBody>
      </p:sp>
      <p:pic>
        <p:nvPicPr>
          <p:cNvPr id="11" name="Контейнер за съдържание 10" descr="IMG_317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643050"/>
            <a:ext cx="4802760" cy="3652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Контейнер за съдържание 13" descr="52893606_2501277183279497_6765284024819646464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56622" y="1524000"/>
            <a:ext cx="3498056" cy="466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онтейнер за съдържание 9" descr="52658365_2130041080396295_111299630466701721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714356"/>
            <a:ext cx="3967162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онтейнер за съдържание 12" descr="53046586_2125280900872313_8460663884640944128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330225"/>
            <a:ext cx="3857652" cy="367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ово поле 3"/>
          <p:cNvSpPr txBox="1"/>
          <p:nvPr/>
        </p:nvSpPr>
        <p:spPr>
          <a:xfrm>
            <a:off x="1214414" y="214290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g-BG" sz="3200" dirty="0">
                <a:solidFill>
                  <a:schemeClr val="tx2"/>
                </a:solidFill>
              </a:rPr>
              <a:t>Креативно</a:t>
            </a:r>
          </a:p>
        </p:txBody>
      </p:sp>
      <p:pic>
        <p:nvPicPr>
          <p:cNvPr id="2051" name="Picture 3" descr="C:\Users\User\Desktop\ДЪБОВО\snimki\58680967_2658204154253465_9138876990621745152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000504"/>
            <a:ext cx="3857652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User\Desktop\ДЪБОВО\snimki\58761608_2658204560920091_2065102193828036608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3429000"/>
            <a:ext cx="3714776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Успешно</a:t>
            </a:r>
          </a:p>
        </p:txBody>
      </p:sp>
      <p:pic>
        <p:nvPicPr>
          <p:cNvPr id="5" name="Контейнер за съдържание 4" descr="51212955_2432404796833403_1017063571546177536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35100" y="2484437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онтейнер за съдържание 5" descr="51345895_2432404803500069_2169385601797718016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56622" y="1524000"/>
            <a:ext cx="3498056" cy="466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Позитивно</a:t>
            </a:r>
          </a:p>
        </p:txBody>
      </p:sp>
      <p:pic>
        <p:nvPicPr>
          <p:cNvPr id="5" name="Контейнер за съдържание 4" descr="53367874_2519497911457424_7132253860315267072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357298"/>
            <a:ext cx="3745140" cy="4993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онтейнер за съдържание 5" descr="53055661_2513515855388963_2522478707197607936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19596" y="1357298"/>
            <a:ext cx="3745140" cy="4993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С български дух</a:t>
            </a:r>
          </a:p>
        </p:txBody>
      </p:sp>
      <p:pic>
        <p:nvPicPr>
          <p:cNvPr id="8" name="Контейнер за съдържание 7" descr="56604903_820248075002319_4294176738549694464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2214554"/>
            <a:ext cx="3943352" cy="2957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онтейнер за съдържание 8" descr="56749253_270217870527350_506585929364799488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23332" y="1399746"/>
            <a:ext cx="3538271" cy="4726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200" dirty="0"/>
              <a:t> Тематично</a:t>
            </a:r>
          </a:p>
        </p:txBody>
      </p:sp>
      <p:pic>
        <p:nvPicPr>
          <p:cNvPr id="5" name="Контейнер за съдържание 4" descr="56603185_322398961667891_4859054939013382144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142984"/>
            <a:ext cx="3813445" cy="5093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онтейнер за съдържание 5" descr="56917937_1337736069714366_6416478198724296704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43504" y="1142984"/>
            <a:ext cx="3813445" cy="5093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3600" dirty="0"/>
              <a:t>Зелено</a:t>
            </a:r>
          </a:p>
        </p:txBody>
      </p:sp>
      <p:pic>
        <p:nvPicPr>
          <p:cNvPr id="5" name="Контейнер за съдържание 4" descr="17504464_1320172681383143_8648843151414263638_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857364"/>
            <a:ext cx="3862384" cy="4327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User\Desktop\ДЪБОВО\snimki\18489941_1365614816838929_3862177653618303235_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28604"/>
            <a:ext cx="3596363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42976" y="4143380"/>
            <a:ext cx="7786742" cy="251142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err="1"/>
              <a:t>Крилатите</a:t>
            </a:r>
            <a:r>
              <a:rPr lang="ru-RU" sz="3200" dirty="0"/>
              <a:t> детски </a:t>
            </a:r>
            <a:r>
              <a:rPr lang="ru-RU" sz="3200" dirty="0" err="1"/>
              <a:t>мечти</a:t>
            </a:r>
            <a:r>
              <a:rPr lang="ru-RU" sz="3200" dirty="0"/>
              <a:t> тук </a:t>
            </a:r>
            <a:r>
              <a:rPr lang="ru-RU" sz="3200" dirty="0" err="1"/>
              <a:t>сякаш</a:t>
            </a:r>
            <a:r>
              <a:rPr lang="ru-RU" sz="3200" dirty="0"/>
              <a:t> </a:t>
            </a:r>
            <a:r>
              <a:rPr lang="ru-RU" sz="3200" dirty="0" err="1"/>
              <a:t>добиват</a:t>
            </a:r>
            <a:r>
              <a:rPr lang="ru-RU" sz="3200" dirty="0"/>
              <a:t> </a:t>
            </a:r>
            <a:r>
              <a:rPr lang="ru-RU" sz="3200" dirty="0" err="1"/>
              <a:t>плът</a:t>
            </a:r>
            <a:r>
              <a:rPr lang="ru-RU" sz="3200" dirty="0"/>
              <a:t> в </a:t>
            </a:r>
            <a:r>
              <a:rPr lang="ru-RU" sz="3200" dirty="0" err="1"/>
              <a:t>съчиненията</a:t>
            </a:r>
            <a:r>
              <a:rPr lang="ru-RU" sz="3200" dirty="0"/>
              <a:t> и </a:t>
            </a:r>
            <a:r>
              <a:rPr lang="ru-RU" sz="3200" dirty="0" err="1"/>
              <a:t>рисунките</a:t>
            </a:r>
            <a:r>
              <a:rPr lang="ru-RU" sz="3200" dirty="0"/>
              <a:t>, в </a:t>
            </a:r>
            <a:r>
              <a:rPr lang="ru-RU" sz="3200" dirty="0" err="1"/>
              <a:t>решените</a:t>
            </a:r>
            <a:r>
              <a:rPr lang="ru-RU" sz="3200" dirty="0"/>
              <a:t> задачи, </a:t>
            </a:r>
            <a:r>
              <a:rPr lang="ru-RU" sz="3200" dirty="0" err="1"/>
              <a:t>лабораторните</a:t>
            </a:r>
            <a:r>
              <a:rPr lang="ru-RU" sz="3200" dirty="0"/>
              <a:t> </a:t>
            </a:r>
            <a:r>
              <a:rPr lang="ru-RU" sz="3200" dirty="0" err="1"/>
              <a:t>опити</a:t>
            </a:r>
            <a:r>
              <a:rPr lang="ru-RU" sz="3200" dirty="0"/>
              <a:t> и </a:t>
            </a:r>
            <a:r>
              <a:rPr lang="ru-RU" sz="3200" dirty="0" err="1"/>
              <a:t>изобретените</a:t>
            </a:r>
            <a:r>
              <a:rPr lang="ru-RU" sz="3200" dirty="0"/>
              <a:t> </a:t>
            </a:r>
            <a:r>
              <a:rPr lang="ru-RU" sz="3200" dirty="0" err="1"/>
              <a:t>предмети</a:t>
            </a:r>
            <a:r>
              <a:rPr lang="ru-RU" sz="3200" dirty="0"/>
              <a:t> по труд и техника.</a:t>
            </a:r>
            <a:br>
              <a:rPr lang="ru-RU" sz="3200" dirty="0"/>
            </a:br>
            <a:br>
              <a:rPr lang="ru-RU" sz="3200" dirty="0"/>
            </a:br>
            <a:endParaRPr lang="bg-BG" sz="3200" dirty="0"/>
          </a:p>
        </p:txBody>
      </p:sp>
      <p:pic>
        <p:nvPicPr>
          <p:cNvPr id="4" name="Контейнер за съдържание 3" descr="us-bg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500041"/>
            <a:ext cx="7785102" cy="2989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 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bg-BG" sz="2800" dirty="0"/>
              <a:t>Изработили: учениците от 5,6 и 7 клас</a:t>
            </a:r>
          </a:p>
          <a:p>
            <a:endParaRPr lang="bg-BG" sz="2800" dirty="0"/>
          </a:p>
          <a:p>
            <a:r>
              <a:rPr lang="bg-BG" sz="2800" dirty="0"/>
              <a:t>ОУ “Св.</a:t>
            </a:r>
            <a:r>
              <a:rPr lang="bg-BG" sz="2800" dirty="0" err="1"/>
              <a:t>св</a:t>
            </a:r>
            <a:r>
              <a:rPr lang="bg-BG" sz="2800" dirty="0"/>
              <a:t>.Кирил и Методий”</a:t>
            </a:r>
          </a:p>
          <a:p>
            <a:endParaRPr lang="bg-BG" sz="2800" dirty="0"/>
          </a:p>
          <a:p>
            <a:r>
              <a:rPr lang="bg-BG" sz="2800" dirty="0"/>
              <a:t>с. Дъбово общ.Мъглиж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ънцестоене">
  <a:themeElements>
    <a:clrScheme name="Слънцестоен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лънцестоен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лънцестоен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1588</TotalTime>
  <Words>227</Words>
  <Application>Microsoft Office PowerPoint</Application>
  <PresentationFormat>On-screen Show (4:3)</PresentationFormat>
  <Paragraphs>35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Corbel</vt:lpstr>
      <vt:lpstr>Gill Sans MT</vt:lpstr>
      <vt:lpstr>Verdana</vt:lpstr>
      <vt:lpstr>Wingdings 2</vt:lpstr>
      <vt:lpstr>Слънцестоене</vt:lpstr>
      <vt:lpstr>ОУ “Св.Св. Кирил и Методий” –  с. Дъбово 170 години класно училище </vt:lpstr>
      <vt:lpstr>Едва 5% от българските училища в страната могат да се похвалят с толкова дълга история и добри успехи.</vt:lpstr>
      <vt:lpstr>1. Летописната книга</vt:lpstr>
      <vt:lpstr>През 1849 година едно истинско народно училище, рожба на традицията, извирала през столетията от жаждата на българина към просвета, отваря широко вратите си. </vt:lpstr>
      <vt:lpstr>Първи прогимназиален клас е открит през учебната 1895 - 1896 година от 15 ученици .</vt:lpstr>
      <vt:lpstr>На 10.01 1911 година училищния праг прекрачват 207 ученика в четири отделения и един прогимназиален клас. </vt:lpstr>
      <vt:lpstr>Част от директорите на ОУ “Св.Св.  Кирил и Методий” с. Дъбово</vt:lpstr>
      <vt:lpstr>2. Училището днес </vt:lpstr>
      <vt:lpstr>3.Из живота на съвременното училище</vt:lpstr>
      <vt:lpstr>PowerPoint Presentation</vt:lpstr>
      <vt:lpstr>Получаваме грамоти</vt:lpstr>
      <vt:lpstr>Спазваме традиции</vt:lpstr>
      <vt:lpstr>Участваме във фестивали</vt:lpstr>
      <vt:lpstr>Общински фестивал “Златното ключе”</vt:lpstr>
      <vt:lpstr>Проекти</vt:lpstr>
      <vt:lpstr>Можем да творим</vt:lpstr>
      <vt:lpstr>Можем и да се забавляваме</vt:lpstr>
      <vt:lpstr>С усилията на целия персонал училището ни става все по-светло и по-цветно</vt:lpstr>
      <vt:lpstr>PowerPoint Presentation</vt:lpstr>
      <vt:lpstr>Успешно</vt:lpstr>
      <vt:lpstr>Позитивно</vt:lpstr>
      <vt:lpstr>С български дух</vt:lpstr>
      <vt:lpstr> Тематично</vt:lpstr>
      <vt:lpstr>Зелено</vt:lpstr>
      <vt:lpstr>Крилатите детски мечти тук сякаш добиват плът в съчиненията и рисунките, в решените задачи, лабораторните опити и изобретените предмети по труд и техника. 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170 години класно училище</dc:title>
  <dc:creator>User</dc:creator>
  <cp:lastModifiedBy>Дание.а Динева</cp:lastModifiedBy>
  <cp:revision>108</cp:revision>
  <dcterms:created xsi:type="dcterms:W3CDTF">2019-04-03T05:13:31Z</dcterms:created>
  <dcterms:modified xsi:type="dcterms:W3CDTF">2019-05-13T17:49:47Z</dcterms:modified>
</cp:coreProperties>
</file>